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Caveat" panose="020B0604020202020204" charset="0"/>
      <p:regular r:id="rId75"/>
      <p:bold r:id="rId76"/>
    </p:embeddedFont>
    <p:embeddedFont>
      <p:font typeface="Merriweather" panose="020B0604020202020204" charset="0"/>
      <p:regular r:id="rId77"/>
      <p:bold r:id="rId78"/>
      <p:italic r:id="rId79"/>
      <p:boldItalic r:id="rId80"/>
    </p:embeddedFont>
    <p:embeddedFont>
      <p:font typeface="Roboto"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643" autoAdjust="0"/>
  </p:normalViewPr>
  <p:slideViewPr>
    <p:cSldViewPr snapToGrid="0">
      <p:cViewPr varScale="1">
        <p:scale>
          <a:sx n="55" d="100"/>
          <a:sy n="55" d="100"/>
        </p:scale>
        <p:origin x="18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Functional_tes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Software_performance_test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Regression_test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tinfowler.com/articles/microservice-test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echnologyconversations.com/2013/12/24/test-driven-development-tdd-best-practices-using-java-examples-2/" TargetMode="External"/><Relationship Id="rId7" Type="http://schemas.openxmlformats.org/officeDocument/2006/relationships/hyperlink" Target="https://www.javaworld.com/article/2076265/testing-debugging/junit-best-practices.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zone.com/articles/unit-testing-best-practices" TargetMode="External"/><Relationship Id="rId5" Type="http://schemas.openxmlformats.org/officeDocument/2006/relationships/hyperlink" Target="http://www.kyleblaney.com/junit-best-practices/" TargetMode="External"/><Relationship Id="rId4" Type="http://schemas.openxmlformats.org/officeDocument/2006/relationships/hyperlink" Target="https://examples.javacodegeeks.com/core-java/junit/junit-best-practice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giledata.org/essays/tdd.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oftware_verification_and_valida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slideshare.net/dehringer/test-driven-development-5785229?qid=542992fb-09b9-47f2-abc5-b146d827a55f&amp;v=&amp;b=&amp;from_search=4"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medium.com/javascript-scene/5-common-misconceptions-about-tdd-unit-tests-863d5beb3ce9"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peterprovost.org/blog/2012/05/02/kata-the-only-way-to-learn-tdd/"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codementor.io/ruby-on-rails/tutorial/getting-started-learn-test-driven-development" TargetMode="External"/><Relationship Id="rId4" Type="http://schemas.openxmlformats.org/officeDocument/2006/relationships/hyperlink" Target="https://github.com/dwyl/learn-tdd"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ww.ness-tech.co.il/en/solutions/testing-qa-v-ness/ATDD-TDD" TargetMode="External"/><Relationship Id="rId5" Type="http://schemas.openxmlformats.org/officeDocument/2006/relationships/hyperlink" Target="https://www.slideshare.net/leanagile/acceptance-test-driven-development-27533223" TargetMode="External"/><Relationship Id="rId4" Type="http://schemas.openxmlformats.org/officeDocument/2006/relationships/hyperlink" Target="https://www.slideshare.net/tcmak/introduction-to-acceptance-test-driven-development"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slideshare.net/ehendrickson/introduction-to-acceptance-test-driven-development-3491703"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Continuous_integration"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n.wikipedia.org/wiki/Extreme_programmin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Nondeterministic_algorithm" TargetMode="External"/><Relationship Id="rId7" Type="http://schemas.openxmlformats.org/officeDocument/2006/relationships/hyperlink" Target="https://agilewarrior.wordpress.com/2015/04/18/classical-vs-mockist-testin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Test_double" TargetMode="External"/><Relationship Id="rId5" Type="http://schemas.openxmlformats.org/officeDocument/2006/relationships/hyperlink" Target="https://stackoverflow.com/questions/346372/whats-the-difference-between-faking-mocking-and-stubbing" TargetMode="External"/><Relationship Id="rId4" Type="http://schemas.openxmlformats.org/officeDocument/2006/relationships/hyperlink" Target="https://en.wikipedia.org/wiki/Databas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rtinfowler.com/articles/consumerDrivenContract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Unit_test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8ed63b94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e8ed63b94_4_71:notes"/>
          <p:cNvSpPr txBox="1">
            <a:spLocks noGrp="1"/>
          </p:cNvSpPr>
          <p:nvPr>
            <p:ph type="body" idx="1"/>
          </p:nvPr>
        </p:nvSpPr>
        <p:spPr>
          <a:xfrm>
            <a:off x="685801" y="4343406"/>
            <a:ext cx="5486400" cy="4114805"/>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500"/>
              </a:spcAft>
              <a:buClr>
                <a:srgbClr val="000000"/>
              </a:buClr>
              <a:buSzPts val="1100"/>
              <a:buFont typeface="Arial"/>
              <a:buNone/>
            </a:pPr>
            <a:endParaRPr sz="1400" b="0" i="0" u="none" strike="noStrike" cap="none">
              <a:solidFill>
                <a:schemeClr val="dk1"/>
              </a:solidFill>
              <a:latin typeface="Calibri"/>
              <a:ea typeface="Calibri"/>
              <a:cs typeface="Calibri"/>
              <a:sym typeface="Calibri"/>
            </a:endParaRPr>
          </a:p>
        </p:txBody>
      </p:sp>
      <p:sp>
        <p:nvSpPr>
          <p:cNvPr id="72" name="Google Shape;72;ge8ed63b94_4_71:notes"/>
          <p:cNvSpPr txBox="1">
            <a:spLocks noGrp="1"/>
          </p:cNvSpPr>
          <p:nvPr>
            <p:ph type="sldNum" idx="12"/>
          </p:nvPr>
        </p:nvSpPr>
        <p:spPr>
          <a:xfrm>
            <a:off x="3884613" y="8685224"/>
            <a:ext cx="2971800" cy="457201"/>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cba60319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2cba60319c_0_2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43" name="Google Shape;143;g2cba60319c_0_2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ba60319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2cba60319c_0_4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100" b="1" u="sng">
                <a:solidFill>
                  <a:srgbClr val="212121"/>
                </a:solidFill>
                <a:latin typeface="Calibri"/>
                <a:ea typeface="Calibri"/>
                <a:cs typeface="Calibri"/>
                <a:sym typeface="Calibri"/>
              </a:rPr>
              <a:t>Functional tests:</a:t>
            </a:r>
            <a:endParaRPr sz="1100" b="1" u="sng">
              <a:solidFill>
                <a:srgbClr val="212121"/>
              </a:solidFill>
              <a:latin typeface="Calibri"/>
              <a:ea typeface="Calibri"/>
              <a:cs typeface="Calibri"/>
              <a:sym typeface="Calibri"/>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Check a particular feature for correctness by comparing the output for a given input against the specification</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Do not concern themselves with intermediate results or internal program state (as if in blackbox testing)</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function either works or doesn’t</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Required applications (webapps, brokers, databases, etc) should be up and running before the tests</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https://en.wikipedia.org/wiki/Functional_testing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212121"/>
                </a:solidFill>
                <a:latin typeface="Roboto"/>
                <a:ea typeface="Roboto"/>
                <a:cs typeface="Roboto"/>
                <a:sym typeface="Roboto"/>
              </a:rPr>
              <a:t>Functional testing differs from system testing in that functional testing "verifies a program by checking it against ... design document(s) or specification(s)", while system testing "validate[s] a program by checking it against the published user or system requirements" </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51" name="Google Shape;151;g2cba60319c_0_4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ba60319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2cba60319c_0_4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100" b="1" u="sng">
                <a:solidFill>
                  <a:srgbClr val="212121"/>
                </a:solidFill>
                <a:latin typeface="Calibri"/>
                <a:ea typeface="Calibri"/>
                <a:cs typeface="Calibri"/>
                <a:sym typeface="Calibri"/>
              </a:rPr>
              <a:t>Acceptance tests:</a:t>
            </a:r>
            <a:endParaRPr sz="1100" b="1" u="sng">
              <a:solidFill>
                <a:srgbClr val="212121"/>
              </a:solidFill>
              <a:latin typeface="Calibri"/>
              <a:ea typeface="Calibri"/>
              <a:cs typeface="Calibri"/>
              <a:sym typeface="Calibri"/>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Check a particular feature for correctness by comparing the output for a given input against the specification</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rgbClr val="212121"/>
              </a:solidFill>
              <a:latin typeface="Calibri"/>
              <a:ea typeface="Calibri"/>
              <a:cs typeface="Calibri"/>
              <a:sym typeface="Calibri"/>
            </a:endParaRPr>
          </a:p>
        </p:txBody>
      </p:sp>
      <p:sp>
        <p:nvSpPr>
          <p:cNvPr id="159" name="Google Shape;159;g2cba60319c_0_4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cba60319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2cba60319c_1_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https://en.wikipedia.org/wiki/Software_performance_testing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67" name="Google Shape;167;g2cba60319c_1_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cba60319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cba60319c_1_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u="sng">
                <a:solidFill>
                  <a:schemeClr val="hlink"/>
                </a:solidFill>
                <a:latin typeface="Roboto"/>
                <a:ea typeface="Roboto"/>
                <a:cs typeface="Roboto"/>
                <a:sym typeface="Roboto"/>
                <a:hlinkClick r:id="rId3"/>
              </a:rPr>
              <a:t>https://en.wikipedia.org/wiki/Regression_testing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75" name="Google Shape;175;g2cba60319c_1_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ba60319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2cba60319c_1_1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p:txBody>
      </p:sp>
      <p:sp>
        <p:nvSpPr>
          <p:cNvPr id="183" name="Google Shape;183;g2cba60319c_1_1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a5880bf4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a5880bf42_1_5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highlight>
                  <a:srgbClr val="FFFFFF"/>
                </a:highlight>
                <a:hlinkClick r:id="rId3"/>
              </a:rPr>
              <a:t>https://martinfowler.com/articles/microservice-testing/</a:t>
            </a:r>
            <a:endParaRPr sz="1050">
              <a:solidFill>
                <a:srgbClr val="222222"/>
              </a:solidFill>
              <a:highlight>
                <a:srgbClr val="FFFFFF"/>
              </a:highlight>
            </a:endParaRPr>
          </a:p>
          <a:p>
            <a:pPr marL="0" lvl="0" indent="0" algn="l" rtl="0">
              <a:lnSpc>
                <a:spcPct val="115000"/>
              </a:lnSpc>
              <a:spcBef>
                <a:spcPts val="0"/>
              </a:spcBef>
              <a:spcAft>
                <a:spcPts val="0"/>
              </a:spcAft>
              <a:buSzPts val="1100"/>
              <a:buNone/>
            </a:pPr>
            <a:endParaRPr sz="1050">
              <a:solidFill>
                <a:srgbClr val="222222"/>
              </a:solidFill>
              <a:highlight>
                <a:srgbClr val="FFFFFF"/>
              </a:highlight>
            </a:endParaRPr>
          </a:p>
        </p:txBody>
      </p:sp>
      <p:sp>
        <p:nvSpPr>
          <p:cNvPr id="191" name="Google Shape;191;g2a5880bf42_1_5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cba68c9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2cba68c93d_0_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000">
                <a:highlight>
                  <a:srgbClr val="FFFFFF"/>
                </a:highlight>
              </a:rPr>
              <a:t>In general, the more coarse grained a test is, the more brittle, time consuming to execute and difficult to write and maintain it becomes. This additional expense stems from the fact that such tests naturally involve more moving parts than more fine grained focussed ones.</a:t>
            </a:r>
            <a:endParaRPr sz="1000">
              <a:highlight>
                <a:srgbClr val="FFFFFF"/>
              </a:highlight>
            </a:endParaRPr>
          </a:p>
          <a:p>
            <a:pPr marL="0" lvl="0" indent="0" algn="l" rtl="0">
              <a:lnSpc>
                <a:spcPct val="115000"/>
              </a:lnSpc>
              <a:spcBef>
                <a:spcPts val="0"/>
              </a:spcBef>
              <a:spcAft>
                <a:spcPts val="0"/>
              </a:spcAft>
              <a:buClr>
                <a:srgbClr val="000000"/>
              </a:buClr>
              <a:buSzPts val="1100"/>
              <a:buFont typeface="Arial"/>
              <a:buNone/>
            </a:pPr>
            <a:r>
              <a:rPr lang="en" sz="1000">
                <a:highlight>
                  <a:srgbClr val="FFFFFF"/>
                </a:highlight>
              </a:rPr>
              <a:t>The concept of the test pyramid is a simple way to think about the relative number of tests that should be written at each granularity. Moving up through the tiers of the pyramid, the scope of the tests increases and the number of tests that should be written decreases.</a:t>
            </a:r>
            <a:endParaRPr sz="1000">
              <a:highlight>
                <a:srgbClr val="FFFFFF"/>
              </a:highlight>
            </a:endParaRPr>
          </a:p>
          <a:p>
            <a:pPr marL="0" marR="0" lvl="0" indent="0" algn="l" rtl="0">
              <a:spcBef>
                <a:spcPts val="0"/>
              </a:spcBef>
              <a:spcAft>
                <a:spcPts val="0"/>
              </a:spcAft>
              <a:buNone/>
            </a:pPr>
            <a:endParaRPr sz="1000">
              <a:solidFill>
                <a:schemeClr val="dk1"/>
              </a:solidFill>
            </a:endParaRPr>
          </a:p>
        </p:txBody>
      </p:sp>
      <p:sp>
        <p:nvSpPr>
          <p:cNvPr id="198" name="Google Shape;198;g2cba68c93d_0_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ba68c93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2cba68c93d_0_1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07" name="Google Shape;207;g2cba68c93d_0_1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ba68c93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g2cba68c93d_0_5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15" name="Google Shape;215;g2cba68c93d_0_5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916747f6d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1916747f6d_1_13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0" name="Google Shape;80;g1916747f6d_1_13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ba68c93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cba68c93d_0_84: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22" name="Google Shape;222;g2cba68c93d_0_84: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b3b4abd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2cb3b4abd3_0_1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28" name="Google Shape;228;g2cb3b4abd3_0_1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ba68c93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cba68c93d_0_134: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34" name="Google Shape;234;g2cba68c93d_0_134: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cbf650b7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cbf650b70_0_37: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Readable asserts, i.e. : don’t use assertEquals(list.size(), 0) while you could assertTrue(list.isEmpty())</a:t>
            </a:r>
            <a:endParaRPr sz="1050">
              <a:solidFill>
                <a:srgbClr val="212121"/>
              </a:solidFill>
              <a:latin typeface="Roboto"/>
              <a:ea typeface="Roboto"/>
              <a:cs typeface="Roboto"/>
              <a:sym typeface="Roboto"/>
            </a:endParaRPr>
          </a:p>
        </p:txBody>
      </p:sp>
      <p:sp>
        <p:nvSpPr>
          <p:cNvPr id="242" name="Google Shape;242;g2cbf650b70_0_37: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ba68c93d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2cba68c93d_0_10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50" name="Google Shape;250;g2cba68c93d_0_10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b3b4abd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2cb3b4abd3_0_1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Andy Hunt, Dave Thomas: Pragmatic Unit Testing in Java with Junit</a:t>
            </a:r>
            <a:endParaRPr sz="1050">
              <a:solidFill>
                <a:srgbClr val="212121"/>
              </a:solidFill>
              <a:latin typeface="Roboto"/>
              <a:ea typeface="Roboto"/>
              <a:cs typeface="Roboto"/>
              <a:sym typeface="Roboto"/>
            </a:endParaRPr>
          </a:p>
        </p:txBody>
      </p:sp>
      <p:sp>
        <p:nvSpPr>
          <p:cNvPr id="257" name="Google Shape;257;g2cb3b4abd3_0_1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cb3b4ab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2cb3b4abd3_0_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65" name="Google Shape;265;g2cb3b4abd3_0_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ba68c93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2cba68c93d_0_12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71" name="Google Shape;271;g2cba68c93d_0_12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ba68c93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2cba68c93d_0_6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79" name="Google Shape;279;g2cba68c93d_0_6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ba68c93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2cba68c93d_0_74: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288" name="Google Shape;288;g2cba68c93d_0_74: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916747f6d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g1916747f6d_1_127: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3"/>
              </a:rPr>
              <a:t>https://en.wikipedia.org/wiki/Software_testing</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89" name="Google Shape;89;g1916747f6d_1_127: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ba68c93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2cba68c93d_0_9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https://www.sitepoint.com/javascript-testing-unit-functional-integration/</a:t>
            </a:r>
            <a:endParaRPr sz="1050">
              <a:solidFill>
                <a:srgbClr val="212121"/>
              </a:solidFill>
              <a:latin typeface="Roboto"/>
              <a:ea typeface="Roboto"/>
              <a:cs typeface="Roboto"/>
              <a:sym typeface="Roboto"/>
            </a:endParaRPr>
          </a:p>
        </p:txBody>
      </p:sp>
      <p:sp>
        <p:nvSpPr>
          <p:cNvPr id="294" name="Google Shape;294;g2cba68c93d_0_9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cba68c93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cba68c93d_0_11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01" name="Google Shape;301;g2cba68c93d_0_11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cba68c93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2cba68c93d_0_9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07" name="Google Shape;307;g2cba68c93d_0_9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cba68c93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cba68c93d_0_4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Best practices: test naming and structure</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name of the test should describe a feature of specification</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The name should clearly describe the purpose of the test</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Each test should be for a single concept</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Strive for one assertion per test (or as few as possible -&gt; more than one may indicate more than one concept is being tested)</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What does the object do, not what is the object</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600"/>
              </a:spcBef>
              <a:spcAft>
                <a:spcPts val="0"/>
              </a:spcAft>
              <a:buSzPts val="1100"/>
              <a:buNone/>
            </a:pPr>
            <a:r>
              <a:rPr lang="en" sz="1050" b="1">
                <a:solidFill>
                  <a:srgbClr val="222222"/>
                </a:solidFill>
              </a:rPr>
              <a:t>Given\Arrange (setup)</a:t>
            </a:r>
            <a:endParaRPr sz="1050" b="1">
              <a:solidFill>
                <a:srgbClr val="222222"/>
              </a:solidFill>
            </a:endParaRPr>
          </a:p>
          <a:p>
            <a:pPr marL="0" lvl="0" indent="0" algn="l"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state of the application in order for the scenario to run successfully</a:t>
            </a:r>
            <a:endParaRPr sz="1050">
              <a:solidFill>
                <a:srgbClr val="222222"/>
              </a:solidFill>
              <a:highlight>
                <a:srgbClr val="FFFFFF"/>
              </a:highlight>
            </a:endParaRPr>
          </a:p>
          <a:p>
            <a:pPr marL="0" lvl="0" indent="0" algn="l" rtl="0">
              <a:lnSpc>
                <a:spcPct val="115000"/>
              </a:lnSpc>
              <a:spcBef>
                <a:spcPts val="600"/>
              </a:spcBef>
              <a:spcAft>
                <a:spcPts val="0"/>
              </a:spcAft>
              <a:buSzPts val="1100"/>
              <a:buNone/>
            </a:pPr>
            <a:r>
              <a:rPr lang="en" sz="1050" b="1">
                <a:solidFill>
                  <a:srgbClr val="222222"/>
                </a:solidFill>
              </a:rPr>
              <a:t>When\Act (trigger)</a:t>
            </a:r>
            <a:endParaRPr sz="1050" b="1">
              <a:solidFill>
                <a:srgbClr val="222222"/>
              </a:solidFill>
            </a:endParaRPr>
          </a:p>
          <a:p>
            <a:pPr marL="0" lvl="0" indent="0" algn="l"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action that has to be completed in the current scenario</a:t>
            </a:r>
            <a:endParaRPr sz="1050">
              <a:solidFill>
                <a:srgbClr val="222222"/>
              </a:solidFill>
              <a:highlight>
                <a:srgbClr val="FFFFFF"/>
              </a:highlight>
            </a:endParaRPr>
          </a:p>
          <a:p>
            <a:pPr marL="0" lvl="0" indent="0" algn="l" rtl="0">
              <a:lnSpc>
                <a:spcPct val="115000"/>
              </a:lnSpc>
              <a:spcBef>
                <a:spcPts val="600"/>
              </a:spcBef>
              <a:spcAft>
                <a:spcPts val="0"/>
              </a:spcAft>
              <a:buSzPts val="1100"/>
              <a:buNone/>
            </a:pPr>
            <a:r>
              <a:rPr lang="en" sz="1050" b="1">
                <a:solidFill>
                  <a:srgbClr val="222222"/>
                </a:solidFill>
              </a:rPr>
              <a:t>Then\Assert (verification)</a:t>
            </a:r>
            <a:endParaRPr sz="1050" b="1">
              <a:solidFill>
                <a:srgbClr val="222222"/>
              </a:solidFill>
            </a:endParaRPr>
          </a:p>
          <a:p>
            <a:pPr marL="0" lvl="0" indent="0" algn="l" rtl="0">
              <a:lnSpc>
                <a:spcPct val="115000"/>
              </a:lnSpc>
              <a:spcBef>
                <a:spcPts val="600"/>
              </a:spcBef>
              <a:spcAft>
                <a:spcPts val="0"/>
              </a:spcAft>
              <a:buSzPts val="1100"/>
              <a:buNone/>
            </a:pPr>
            <a:r>
              <a:rPr lang="en" sz="1050">
                <a:solidFill>
                  <a:srgbClr val="212121"/>
                </a:solidFill>
                <a:latin typeface="Roboto"/>
                <a:ea typeface="Roboto"/>
                <a:cs typeface="Roboto"/>
                <a:sym typeface="Roboto"/>
              </a:rPr>
              <a:t>The acceptance criteria that the scenario uses in order to ensure success</a:t>
            </a:r>
            <a:endParaRPr sz="1050">
              <a:solidFill>
                <a:srgbClr val="222222"/>
              </a:solidFill>
              <a:highlight>
                <a:srgbClr val="FFFFFF"/>
              </a:highlight>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15" name="Google Shape;315;g2cba68c93d_0_4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cba68c93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2cba68c93d_0_4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23" name="Google Shape;323;g2cba68c93d_0_4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cba68c93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2cba68c93d_0_3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Good unit tests (Kent Beck)</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Express intent, not implementation details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fast (they have short setups, run times, and breakdowns)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in isolation (reordering possible)</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Run in parallel</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Use data that makes them easy to read and to understand</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hundreds of tests should run under 1 sec</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https://technologyconversations.com/2013/12/24/test-driven-development-tdd-best-practices-using-java-examples-2/</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4"/>
              </a:rPr>
              <a:t>https://examples.javacodegeeks.com/core-java/junit/junit-best-practices/</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5"/>
              </a:rPr>
              <a:t>http://www.kyleblaney.com/junit-best-practices/</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6"/>
              </a:rPr>
              <a:t>https://dzone.com/articles/unit-testing-best-practices</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7"/>
              </a:rPr>
              <a:t>https://www.javaworld.com/article/2076265/testing-debugging/junit-best-practices.html</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29" name="Google Shape;329;g2cba68c93d_0_3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cba68c93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2cba68c93d_0_24: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38" name="Google Shape;338;g2cba68c93d_0_24: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cb3b4abd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2cb3b4abd3_0_2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http://agiledata.org/essays/tdd.html</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46" name="Google Shape;346;g2cb3b4abd3_0_2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cbf650b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2cbf650b70_0_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54" name="Google Shape;354;g2cbf650b70_0_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cbf650b7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cbf650b70_0_3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Almost that powerful as Pair-Programming, but you can practice this alone!</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Tip: Always think first about how to use a feature than how to implement, otherwise the implementation will affect the feature and makes it more complicated to use.</a:t>
            </a:r>
            <a:endParaRPr sz="1050">
              <a:solidFill>
                <a:srgbClr val="212121"/>
              </a:solidFill>
              <a:latin typeface="Roboto"/>
              <a:ea typeface="Roboto"/>
              <a:cs typeface="Roboto"/>
              <a:sym typeface="Roboto"/>
            </a:endParaRPr>
          </a:p>
        </p:txBody>
      </p:sp>
      <p:sp>
        <p:nvSpPr>
          <p:cNvPr id="362" name="Google Shape;362;g2cbf650b70_0_3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918dd8d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1918dd8d0b_1_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Verification is about testing techniques</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Validation is about requirements and goals of the stakeholders</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050" u="sng">
                <a:solidFill>
                  <a:schemeClr val="hlink"/>
                </a:solidFill>
                <a:latin typeface="Roboto"/>
                <a:ea typeface="Roboto"/>
                <a:cs typeface="Roboto"/>
                <a:sym typeface="Roboto"/>
                <a:hlinkClick r:id="rId3"/>
              </a:rPr>
              <a:t>https://en.wikipedia.org/wiki/Software_verification_and_validation</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050">
              <a:solidFill>
                <a:srgbClr val="212121"/>
              </a:solidFill>
              <a:latin typeface="Roboto"/>
              <a:ea typeface="Roboto"/>
              <a:cs typeface="Roboto"/>
              <a:sym typeface="Roboto"/>
            </a:endParaRPr>
          </a:p>
        </p:txBody>
      </p:sp>
      <p:sp>
        <p:nvSpPr>
          <p:cNvPr id="99" name="Google Shape;99;g1918dd8d0b_1_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cbf650b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cbf650b70_0_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Recommended process: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Check if all current tests are passing</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Do up-front design and list new tests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Implement one (failing) test at a time</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Implement just enough code to pass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Refactor the code and clean up design</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Repeat until all tests are passing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Test-last only the legacy systems. Discover dependencies and write tests before touching any code.</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370" name="Google Shape;370;g2cbf650b70_0_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cbf650b7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2cbf650b70_0_1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http://butunclebob.com/ArticleS.UncleBob.TheThreeRulesOfTdd</a:t>
            </a:r>
            <a:endParaRPr sz="1050">
              <a:solidFill>
                <a:srgbClr val="212121"/>
              </a:solidFill>
              <a:latin typeface="Roboto"/>
              <a:ea typeface="Roboto"/>
              <a:cs typeface="Roboto"/>
              <a:sym typeface="Roboto"/>
            </a:endParaRPr>
          </a:p>
        </p:txBody>
      </p:sp>
      <p:sp>
        <p:nvSpPr>
          <p:cNvPr id="376" name="Google Shape;376;g2cbf650b70_0_1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cbf650b7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2cbf650b70_0_4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Removes fear to change code</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Gives fast feedback</a:t>
            </a:r>
            <a:endParaRPr sz="1050">
              <a:solidFill>
                <a:srgbClr val="212121"/>
              </a:solidFill>
              <a:latin typeface="Roboto"/>
              <a:ea typeface="Roboto"/>
              <a:cs typeface="Roboto"/>
              <a:sym typeface="Roboto"/>
            </a:endParaRPr>
          </a:p>
        </p:txBody>
      </p:sp>
      <p:sp>
        <p:nvSpPr>
          <p:cNvPr id="385" name="Google Shape;385;g2cbf650b70_0_4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cbf650b7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2cbf650b70_0_53: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Removes fear to change code</a:t>
            </a:r>
            <a:endParaRPr sz="1050">
              <a:solidFill>
                <a:srgbClr val="212121"/>
              </a:solidFill>
              <a:latin typeface="Roboto"/>
              <a:ea typeface="Roboto"/>
              <a:cs typeface="Roboto"/>
              <a:sym typeface="Roboto"/>
            </a:endParaRPr>
          </a:p>
        </p:txBody>
      </p:sp>
      <p:sp>
        <p:nvSpPr>
          <p:cNvPr id="393" name="Google Shape;393;g2cbf650b70_0_53: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cbf650b7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2cbf650b70_0_6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rgbClr val="212121"/>
                </a:solidFill>
                <a:latin typeface="Roboto"/>
                <a:ea typeface="Roboto"/>
                <a:cs typeface="Roboto"/>
                <a:sym typeface="Roboto"/>
              </a:rPr>
              <a:t>Predictable - tells you when you are done</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212121"/>
                </a:solidFill>
                <a:latin typeface="Roboto"/>
                <a:ea typeface="Roboto"/>
                <a:cs typeface="Roboto"/>
                <a:sym typeface="Roboto"/>
              </a:rPr>
              <a:t>“Perfection (in design) is achieved not when there is nothing more to add, but rather when there is nothing more to take away” [C&amp;B - Eric] (</a:t>
            </a:r>
            <a:r>
              <a:rPr lang="en" sz="1200">
                <a:solidFill>
                  <a:srgbClr val="222222"/>
                </a:solidFill>
                <a:highlight>
                  <a:srgbClr val="FFFFFF"/>
                </a:highlight>
              </a:rPr>
              <a:t>Antoine de Saint-Exupéry)</a:t>
            </a:r>
            <a:endParaRPr sz="1200">
              <a:solidFill>
                <a:srgbClr val="222222"/>
              </a:solidFill>
              <a:highlight>
                <a:srgbClr val="FFFFFF"/>
              </a:highlight>
            </a:endParaRPr>
          </a:p>
          <a:p>
            <a:pPr marL="0" lvl="0" indent="0" algn="l" rtl="0">
              <a:lnSpc>
                <a:spcPct val="115000"/>
              </a:lnSpc>
              <a:spcBef>
                <a:spcPts val="0"/>
              </a:spcBef>
              <a:spcAft>
                <a:spcPts val="0"/>
              </a:spcAft>
              <a:buNone/>
            </a:pPr>
            <a:endParaRPr sz="1200">
              <a:solidFill>
                <a:srgbClr val="222222"/>
              </a:solidFill>
              <a:highlight>
                <a:srgbClr val="FFFFFF"/>
              </a:highlight>
            </a:endParaRPr>
          </a:p>
          <a:p>
            <a:pPr marL="0" lvl="0" indent="0" algn="l" rtl="0">
              <a:lnSpc>
                <a:spcPct val="115000"/>
              </a:lnSpc>
              <a:spcBef>
                <a:spcPts val="0"/>
              </a:spcBef>
              <a:spcAft>
                <a:spcPts val="0"/>
              </a:spcAft>
              <a:buNone/>
            </a:pPr>
            <a:r>
              <a:rPr lang="en" sz="1050">
                <a:solidFill>
                  <a:srgbClr val="212121"/>
                </a:solidFill>
                <a:highlight>
                  <a:srgbClr val="FAFAFA"/>
                </a:highlight>
                <a:latin typeface="Times New Roman"/>
                <a:ea typeface="Times New Roman"/>
                <a:cs typeface="Times New Roman"/>
                <a:sym typeface="Times New Roman"/>
              </a:rPr>
              <a:t>The most powerful designs are always the result of a continuous process of simplification and refinement. —Kevin Mullet, Designing Visual Interfaces: Communication Oriented Techniques</a:t>
            </a:r>
            <a:endParaRPr sz="1200">
              <a:solidFill>
                <a:srgbClr val="222222"/>
              </a:solidFill>
              <a:highlight>
                <a:srgbClr val="FFFFFF"/>
              </a:highlight>
            </a:endParaRPr>
          </a:p>
        </p:txBody>
      </p:sp>
      <p:sp>
        <p:nvSpPr>
          <p:cNvPr id="401" name="Google Shape;401;g2cbf650b70_0_6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cbf650b7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g2cbf650b70_0_9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10" name="Google Shape;410;g2cbf650b70_0_9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bf650b7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cbf650b70_0_9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18" name="Google Shape;418;g2cbf650b70_0_9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cbf650b7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2cbf650b70_0_10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https://www.slideshare.net/dehringer/test-driven-development-5785229?qid=542992fb-09b9-47f2-abc5-b146d827a55f&amp;v=&amp;b=&amp;from_search=4</a:t>
            </a:r>
            <a:endParaRPr sz="1050">
              <a:solidFill>
                <a:srgbClr val="212121"/>
              </a:solidFill>
              <a:latin typeface="Roboto"/>
              <a:ea typeface="Roboto"/>
              <a:cs typeface="Roboto"/>
              <a:sym typeface="Roboto"/>
            </a:endParaRPr>
          </a:p>
        </p:txBody>
      </p:sp>
      <p:sp>
        <p:nvSpPr>
          <p:cNvPr id="424" name="Google Shape;424;g2cbf650b70_0_10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cbf650b7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2cbf650b70_0_11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30" name="Google Shape;430;g2cbf650b70_0_11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cbf650b7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2cbf650b70_0_12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36" name="Google Shape;436;g2cbf650b70_0_12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5880bf4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2a5880bf42_1_2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22222"/>
                </a:solidFill>
                <a:highlight>
                  <a:srgbClr val="FFFFFF"/>
                </a:highlight>
              </a:rPr>
              <a:t>White-box testing's basic procedures require the tester to have an in-depth knowledge of the source code being tested. (unit tests)</a:t>
            </a:r>
            <a:endParaRPr sz="1050">
              <a:solidFill>
                <a:srgbClr val="222222"/>
              </a:solidFill>
              <a:highlight>
                <a:srgbClr val="FFFFFF"/>
              </a:highlight>
            </a:endParaRPr>
          </a:p>
          <a:p>
            <a:pPr marL="0" lvl="0" indent="0" algn="l" rtl="0">
              <a:lnSpc>
                <a:spcPct val="115000"/>
              </a:lnSpc>
              <a:spcBef>
                <a:spcPts val="0"/>
              </a:spcBef>
              <a:spcAft>
                <a:spcPts val="0"/>
              </a:spcAft>
              <a:buSzPts val="1100"/>
              <a:buNone/>
            </a:pPr>
            <a:r>
              <a:rPr lang="en" sz="1050">
                <a:solidFill>
                  <a:srgbClr val="222222"/>
                </a:solidFill>
                <a:highlight>
                  <a:srgbClr val="FFFFFF"/>
                </a:highlight>
              </a:rPr>
              <a:t>Black-box testing is a method of software testing that examines the functionality of an application without peering into its internal structures or workings. The tester is aware of what the software is supposed to do but is not aware of how it does it. (almost every tests except unit tests, and integration tests in the most cases)</a:t>
            </a:r>
            <a:endParaRPr sz="1050">
              <a:solidFill>
                <a:srgbClr val="222222"/>
              </a:solidFill>
              <a:highlight>
                <a:srgbClr val="FFFFFF"/>
              </a:highlight>
            </a:endParaRPr>
          </a:p>
          <a:p>
            <a:pPr marL="0" lvl="0" indent="0" algn="l" rtl="0">
              <a:lnSpc>
                <a:spcPct val="115000"/>
              </a:lnSpc>
              <a:spcBef>
                <a:spcPts val="600"/>
              </a:spcBef>
              <a:spcAft>
                <a:spcPts val="0"/>
              </a:spcAft>
              <a:buSzPts val="1100"/>
              <a:buNone/>
            </a:pPr>
            <a:r>
              <a:rPr lang="en" sz="1050">
                <a:solidFill>
                  <a:srgbClr val="222222"/>
                </a:solidFill>
              </a:rPr>
              <a:t>A gray-box tester partially knows the internal structure, which includes access to the documentation of internal data structures as well as the algorithms used. (integration tests)</a:t>
            </a:r>
            <a:endParaRPr sz="1050">
              <a:solidFill>
                <a:srgbClr val="222222"/>
              </a:solidFill>
              <a:highlight>
                <a:srgbClr val="FFFFFF"/>
              </a:highlight>
            </a:endParaRPr>
          </a:p>
          <a:p>
            <a:pPr marL="0" lvl="0" indent="0" algn="l" rtl="0">
              <a:lnSpc>
                <a:spcPct val="115000"/>
              </a:lnSpc>
              <a:spcBef>
                <a:spcPts val="600"/>
              </a:spcBef>
              <a:spcAft>
                <a:spcPts val="0"/>
              </a:spcAft>
              <a:buSzPts val="1100"/>
              <a:buNone/>
            </a:pPr>
            <a:endParaRPr sz="1050">
              <a:solidFill>
                <a:srgbClr val="222222"/>
              </a:solidFill>
              <a:highlight>
                <a:srgbClr val="FFFFFF"/>
              </a:highlight>
            </a:endParaRPr>
          </a:p>
        </p:txBody>
      </p:sp>
      <p:sp>
        <p:nvSpPr>
          <p:cNvPr id="106" name="Google Shape;106;g2a5880bf42_1_2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cbf650b7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2cbf650b70_0_13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rgbClr val="212121"/>
                </a:solidFill>
                <a:latin typeface="Roboto"/>
                <a:ea typeface="Roboto"/>
                <a:cs typeface="Roboto"/>
                <a:sym typeface="Roboto"/>
              </a:rPr>
              <a:t>The business team doesn’t care at all about the development process you use, as long as it’s effective</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r>
              <a:rPr lang="en" sz="1050">
                <a:solidFill>
                  <a:srgbClr val="212121"/>
                </a:solidFill>
                <a:latin typeface="Roboto"/>
                <a:ea typeface="Roboto"/>
                <a:cs typeface="Roboto"/>
                <a:sym typeface="Roboto"/>
              </a:rPr>
              <a:t>Bugs not only wastes developer time, it hurts the company’s brand and quality reputation. For developers context switching can cost up to 20 minutes per bug (doing nothing productive) and then recover the context of the problem they were working on prior to the interruption.</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None/>
            </a:pPr>
            <a:r>
              <a:rPr lang="en" sz="1050" u="sng">
                <a:solidFill>
                  <a:srgbClr val="4285F4"/>
                </a:solidFill>
                <a:latin typeface="Roboto"/>
                <a:ea typeface="Roboto"/>
                <a:cs typeface="Roboto"/>
                <a:sym typeface="Roboto"/>
                <a:hlinkClick r:id="rId3"/>
              </a:rPr>
              <a:t>https://medium.com/javascript-scene/5-common-misconceptions-about-tdd-unit-tests-863d5beb3ce9</a:t>
            </a:r>
            <a:endParaRPr sz="1050">
              <a:solidFill>
                <a:srgbClr val="212121"/>
              </a:solidFill>
              <a:latin typeface="Roboto"/>
              <a:ea typeface="Roboto"/>
              <a:cs typeface="Roboto"/>
              <a:sym typeface="Roboto"/>
            </a:endParaRPr>
          </a:p>
        </p:txBody>
      </p:sp>
      <p:sp>
        <p:nvSpPr>
          <p:cNvPr id="443" name="Google Shape;443;g2cbf650b70_0_13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cbf650b70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2cbf650b70_0_12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50" name="Google Shape;450;g2cbf650b70_0_12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cbf650b7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2cbf650b70_0_15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56" name="Google Shape;456;g2cbf650b70_0_15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cbf650b7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cbf650b70_0_14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64" name="Google Shape;464;g2cbf650b70_0_14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a5880bf4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g2a5880bf42_1_4: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3"/>
              </a:rPr>
              <a:t>https://en.wikipedia.org/wiki/Software_testing</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70" name="Google Shape;470;g2a5880bf42_1_4: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cbf650b7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2cbf650b70_0_157: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Explain baby steps:</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First return simple values, not a problem if hardcoded</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Add more conditions as more tests are written (if / switch)</a:t>
            </a:r>
            <a:endParaRPr sz="1100">
              <a:solidFill>
                <a:schemeClr val="dk1"/>
              </a:solidFill>
              <a:latin typeface="Calibri"/>
              <a:ea typeface="Calibri"/>
              <a:cs typeface="Calibri"/>
              <a:sym typeface="Calibri"/>
            </a:endParaRPr>
          </a:p>
          <a:p>
            <a:pPr marL="457200" marR="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Always refactor</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 sz="1100">
                <a:solidFill>
                  <a:schemeClr val="dk1"/>
                </a:solidFill>
                <a:latin typeface="Calibri"/>
                <a:ea typeface="Calibri"/>
                <a:cs typeface="Calibri"/>
                <a:sym typeface="Calibri"/>
              </a:rPr>
              <a:t>Kata: every day for 2 weeks</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50">
                <a:solidFill>
                  <a:srgbClr val="212121"/>
                </a:solidFill>
                <a:highlight>
                  <a:srgbClr val="FAFAFA"/>
                </a:highlight>
                <a:latin typeface="Times New Roman"/>
                <a:ea typeface="Times New Roman"/>
                <a:cs typeface="Times New Roman"/>
                <a:sym typeface="Times New Roman"/>
              </a:rPr>
              <a:t>when you are first learning to take a TDD approach it proves require great discipline because it is easy to “slip” and write functional code without first writing a new test.  One of the advantages of pair programming is that your pair helps you to stay on track.</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50" u="sng">
                <a:solidFill>
                  <a:srgbClr val="4285F4"/>
                </a:solidFill>
                <a:latin typeface="Roboto"/>
                <a:ea typeface="Roboto"/>
                <a:cs typeface="Roboto"/>
                <a:sym typeface="Roboto"/>
                <a:hlinkClick r:id="rId3"/>
              </a:rPr>
              <a:t>http://www.peterprovost.org/blog/2012/05/02/kata-the-only-way-to-learn-tdd/</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050" u="sng">
                <a:solidFill>
                  <a:srgbClr val="4285F4"/>
                </a:solidFill>
                <a:latin typeface="Roboto"/>
                <a:ea typeface="Roboto"/>
                <a:cs typeface="Roboto"/>
                <a:sym typeface="Roboto"/>
                <a:hlinkClick r:id="rId4"/>
              </a:rPr>
              <a:t>https://github.com/dwyl/learn-tdd</a:t>
            </a:r>
            <a:endParaRPr sz="1050" u="sng">
              <a:solidFill>
                <a:srgbClr val="4285F4"/>
              </a:solidFill>
              <a:latin typeface="Roboto"/>
              <a:ea typeface="Roboto"/>
              <a:cs typeface="Roboto"/>
              <a:sym typeface="Roboto"/>
              <a:hlinkClick r:id="rId4"/>
            </a:endParaRPr>
          </a:p>
          <a:p>
            <a:pPr marL="0" lvl="0" indent="0" algn="l" rtl="0">
              <a:lnSpc>
                <a:spcPct val="115000"/>
              </a:lnSpc>
              <a:spcBef>
                <a:spcPts val="0"/>
              </a:spcBef>
              <a:spcAft>
                <a:spcPts val="0"/>
              </a:spcAft>
              <a:buNone/>
            </a:pPr>
            <a:r>
              <a:rPr lang="en" sz="1050" u="sng">
                <a:solidFill>
                  <a:srgbClr val="4285F4"/>
                </a:solidFill>
                <a:latin typeface="Roboto"/>
                <a:ea typeface="Roboto"/>
                <a:cs typeface="Roboto"/>
                <a:sym typeface="Roboto"/>
                <a:hlinkClick r:id="rId5"/>
              </a:rPr>
              <a:t>https://www.codementor.io/ruby-on-rails/tutorial/getting-started-learn-test-driven-development</a:t>
            </a:r>
            <a:endParaRPr sz="1050" u="sng">
              <a:solidFill>
                <a:srgbClr val="4285F4"/>
              </a:solidFill>
              <a:latin typeface="Roboto"/>
              <a:ea typeface="Roboto"/>
              <a:cs typeface="Roboto"/>
              <a:sym typeface="Roboto"/>
              <a:hlinkClick r:id="rId5"/>
            </a:endParaRPr>
          </a:p>
          <a:p>
            <a:pPr marL="0" lvl="0" indent="0" algn="l" rtl="0">
              <a:lnSpc>
                <a:spcPct val="115000"/>
              </a:lnSpc>
              <a:spcBef>
                <a:spcPts val="0"/>
              </a:spcBef>
              <a:spcAft>
                <a:spcPts val="0"/>
              </a:spcAft>
              <a:buNone/>
            </a:pPr>
            <a:endParaRPr sz="1100">
              <a:solidFill>
                <a:schemeClr val="dk1"/>
              </a:solidFill>
              <a:latin typeface="Calibri"/>
              <a:ea typeface="Calibri"/>
              <a:cs typeface="Calibri"/>
              <a:sym typeface="Calibri"/>
            </a:endParaRPr>
          </a:p>
        </p:txBody>
      </p:sp>
      <p:sp>
        <p:nvSpPr>
          <p:cNvPr id="479" name="Google Shape;479;g2cbf650b70_0_157: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d0268c9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2d0268c924_0_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https://en.wikipedia.org/wiki/Acceptance_test%E2%80%93driven_development</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4"/>
              </a:rPr>
              <a:t>https://www.slideshare.net/tcmak/introduction-to-acceptance-test-driven-development</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5"/>
              </a:rPr>
              <a:t>https://www.slideshare.net/leanagile/acceptance-test-driven-development-27533223</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6"/>
              </a:rPr>
              <a:t>http://www.ness-tech.co.il/en/solutions/testing-qa-v-ness/ATDD-TDD</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88" name="Google Shape;488;g2d0268c924_0_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d0268c92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2d0268c924_0_12: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https://www.slideshare.net/ehendrickson/introduction-to-acceptance-test-driven-development-3491703</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Discuss requirements, create examples, write user stories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Distill examples into acceptance tests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Develop features, hook up tests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Char char="-"/>
            </a:pPr>
            <a:r>
              <a:rPr lang="en" sz="1050">
                <a:solidFill>
                  <a:srgbClr val="212121"/>
                </a:solidFill>
                <a:latin typeface="Roboto"/>
                <a:ea typeface="Roboto"/>
                <a:cs typeface="Roboto"/>
                <a:sym typeface="Roboto"/>
              </a:rPr>
              <a:t>Demo features and acceptance tests</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497" name="Google Shape;497;g2d0268c924_0_12: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d0268c92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2d0268c924_0_3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https://en.wikipedia.org/wiki/Continuous_integration</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04" name="Google Shape;504;g2d0268c924_0_3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d0268c92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2d0268c924_0_4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latin typeface="Roboto"/>
                <a:ea typeface="Roboto"/>
                <a:cs typeface="Roboto"/>
                <a:sym typeface="Roboto"/>
              </a:rPr>
              <a:t>Principles: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Maintain a code repository</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Automate the build</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Make the build self-testing</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Everyone commits to baseline everyday</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 commit to baseline should be built</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Keep build fast</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Test in a clone of production</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Make it easy to get the latest deliverables</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Everyone can see the result of the latest build</a:t>
            </a:r>
            <a:endParaRPr sz="1050">
              <a:solidFill>
                <a:srgbClr val="212121"/>
              </a:solidFill>
              <a:latin typeface="Roboto"/>
              <a:ea typeface="Roboto"/>
              <a:cs typeface="Roboto"/>
              <a:sym typeface="Roboto"/>
            </a:endParaRPr>
          </a:p>
          <a:p>
            <a:pPr marL="457200" lvl="0" indent="-295275" algn="l" rtl="0">
              <a:lnSpc>
                <a:spcPct val="115000"/>
              </a:lnSpc>
              <a:spcBef>
                <a:spcPts val="0"/>
              </a:spcBef>
              <a:spcAft>
                <a:spcPts val="0"/>
              </a:spcAft>
              <a:buClr>
                <a:srgbClr val="212121"/>
              </a:buClr>
              <a:buSzPts val="1050"/>
              <a:buFont typeface="Roboto"/>
              <a:buAutoNum type="arabicPeriod"/>
            </a:pPr>
            <a:r>
              <a:rPr lang="en" sz="1050">
                <a:solidFill>
                  <a:srgbClr val="212121"/>
                </a:solidFill>
                <a:latin typeface="Roboto"/>
                <a:ea typeface="Roboto"/>
                <a:cs typeface="Roboto"/>
                <a:sym typeface="Roboto"/>
              </a:rPr>
              <a:t>Automate deployment</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12" name="Google Shape;512;g2d0268c924_0_4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ba60319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2cba60319c_1_39: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113" name="Google Shape;113;g2cba60319c_1_39: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d0268c92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2d0268c924_0_5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u="sng">
                <a:solidFill>
                  <a:schemeClr val="hlink"/>
                </a:solidFill>
                <a:latin typeface="Roboto"/>
                <a:ea typeface="Roboto"/>
                <a:cs typeface="Roboto"/>
                <a:sym typeface="Roboto"/>
                <a:hlinkClick r:id="rId3"/>
              </a:rPr>
              <a:t>https://en.wikipedia.org/wiki/Extreme_programming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20" name="Google Shape;520;g2d0268c924_0_5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d0268c92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2d0268c924_0_63: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31" name="Google Shape;531;g2d0268c924_0_63: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d0268c92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2d0268c924_0_81: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Quotes from the book:</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It is about getting past our adolescent surety that "I know better than everyone else and all I need is to be left alone to be the greatest.</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And, it is about writing great code that is really good for business.</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assumes that you want to grow, to improve your skills, and to improve your relationships. XP assumes you are willing to make changes to meet those goals.</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is giving up old, ineffective technical and social habits in favor of new ones that work.</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If members of a team don't care about a project, nothing can save it.</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No matter what the client says the problem is, it is always a people problem. Technical fixes alone are not enough.</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XP teams work hard to create conditions under which the cost of changing the software doesn't rise catastrophically. The automated tests, the continual practices and in of improving the design, and the explicit social process all contribute to keep the cost of changes low.</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Here's a sad but repeated story: a development team begins applying XP, dramatically improves quality and productivity, but then is disbanded, its leaders fired and the rest of the team scattered. Why does this happen? From the Theory of Constraint perspective, the team's improved performance shifted the constraint elsewhere in the organization.</a:t>
            </a: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1050">
              <a:solidFill>
                <a:srgbClr val="212121"/>
              </a:solidFill>
              <a:highlight>
                <a:srgbClr val="FAFAFA"/>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r>
              <a:rPr lang="en" sz="1050">
                <a:solidFill>
                  <a:srgbClr val="212121"/>
                </a:solidFill>
                <a:highlight>
                  <a:srgbClr val="FAFAFA"/>
                </a:highlight>
                <a:latin typeface="Times New Roman"/>
                <a:ea typeface="Times New Roman"/>
                <a:cs typeface="Times New Roman"/>
                <a:sym typeface="Times New Roman"/>
              </a:rPr>
              <a:t>The way to begin organizational change is still to start with yourself. It is the one change you have control over. First develop your skills, then put them into service.</a:t>
            </a:r>
            <a:endParaRPr sz="1050">
              <a:solidFill>
                <a:srgbClr val="212121"/>
              </a:solidFill>
              <a:latin typeface="Roboto"/>
              <a:ea typeface="Roboto"/>
              <a:cs typeface="Roboto"/>
              <a:sym typeface="Roboto"/>
            </a:endParaRPr>
          </a:p>
        </p:txBody>
      </p:sp>
      <p:sp>
        <p:nvSpPr>
          <p:cNvPr id="539" name="Google Shape;539;g2d0268c924_0_81: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d0268c92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g2d0268c924_0_8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47" name="Google Shape;547;g2d0268c924_0_8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d0268c92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2d0268c924_0_7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sz="1050">
              <a:solidFill>
                <a:srgbClr val="212121"/>
              </a:solidFill>
              <a:latin typeface="Roboto"/>
              <a:ea typeface="Roboto"/>
              <a:cs typeface="Roboto"/>
              <a:sym typeface="Roboto"/>
            </a:endParaRPr>
          </a:p>
        </p:txBody>
      </p:sp>
      <p:sp>
        <p:nvSpPr>
          <p:cNvPr id="555" name="Google Shape;555;g2d0268c924_0_7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b97d5de4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g4b97d5de4d_0_3: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
              <a:t>“Jót s jól! Ebben áll a nagy titok.” /Kazinczy/</a:t>
            </a:r>
            <a:endParaRPr sz="1050">
              <a:solidFill>
                <a:srgbClr val="212121"/>
              </a:solidFill>
              <a:latin typeface="Roboto"/>
              <a:ea typeface="Roboto"/>
              <a:cs typeface="Roboto"/>
              <a:sym typeface="Roboto"/>
            </a:endParaRPr>
          </a:p>
        </p:txBody>
      </p:sp>
      <p:sp>
        <p:nvSpPr>
          <p:cNvPr id="564" name="Google Shape;564;g4b97d5de4d_0_3: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4a2903fd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34a2903fde_3_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startuml</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actor :User:</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cloud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LightBlue</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package "Currency Exchange Service"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User -down-&gt; [controller] : </a:t>
            </a:r>
            <a:r>
              <a:rPr lang="en-US" sz="1100" b="0" i="0" u="none" strike="noStrike" cap="none" dirty="0" err="1">
                <a:solidFill>
                  <a:srgbClr val="000000"/>
                </a:solidFill>
                <a:effectLst/>
                <a:latin typeface="Arial"/>
                <a:ea typeface="Arial"/>
                <a:cs typeface="Arial"/>
                <a:sym typeface="Arial"/>
              </a:rPr>
              <a:t>getRate</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[controller] -&gt;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 "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enduml</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startuml</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actor :User:</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cloud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LightBlue</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package "Currency Exchange Service"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User -down-&gt; [controller] : </a:t>
            </a:r>
            <a:r>
              <a:rPr lang="en-US" sz="1100" b="0" i="0" u="none" strike="noStrike" cap="none" dirty="0" err="1">
                <a:solidFill>
                  <a:srgbClr val="000000"/>
                </a:solidFill>
                <a:effectLst/>
                <a:latin typeface="Arial"/>
                <a:ea typeface="Arial"/>
                <a:cs typeface="Arial"/>
                <a:sym typeface="Arial"/>
              </a:rPr>
              <a:t>getRate</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[controller] -down-&gt; [service]</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[service] -down-&gt; [repository]</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[repository] -&gt;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 "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enduml</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startuml</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actor :User:</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cloud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LightBlue</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package "Currency Exchange Service"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package service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ExchangePriceCalculator</a:t>
            </a:r>
            <a:r>
              <a:rPr lang="en-US" sz="1100" b="0" i="0" u="none" strike="noStrike" cap="none" dirty="0">
                <a:solidFill>
                  <a:srgbClr val="000000"/>
                </a:solidFill>
                <a:effectLst/>
                <a:latin typeface="Arial"/>
                <a:ea typeface="Arial"/>
                <a:cs typeface="Arial"/>
                <a:sym typeface="Arial"/>
              </a:rPr>
              <a:t>] &lt;- [</a:t>
            </a:r>
            <a:r>
              <a:rPr lang="en-US" sz="1100" b="0" i="0" u="none" strike="noStrike" cap="none" dirty="0" err="1">
                <a:solidFill>
                  <a:srgbClr val="000000"/>
                </a:solidFill>
                <a:effectLst/>
                <a:latin typeface="Arial"/>
                <a:ea typeface="Arial"/>
                <a:cs typeface="Arial"/>
                <a:sym typeface="Arial"/>
              </a:rPr>
              <a:t>ExchangePriceCalculatorFactory</a:t>
            </a: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ExchangePriceCalculator</a:t>
            </a:r>
            <a:r>
              <a:rPr lang="en-US" sz="1100" b="0" i="0" u="none" strike="noStrike" cap="none" dirty="0">
                <a:solidFill>
                  <a:srgbClr val="000000"/>
                </a:solidFill>
                <a:effectLst/>
                <a:latin typeface="Arial"/>
                <a:ea typeface="Arial"/>
                <a:cs typeface="Arial"/>
                <a:sym typeface="Arial"/>
              </a:rPr>
              <a:t>] --&gt; [</a:t>
            </a:r>
            <a:r>
              <a:rPr lang="en-US" sz="1100" b="0" i="0" u="none" strike="noStrike" cap="none" dirty="0" err="1">
                <a:solidFill>
                  <a:srgbClr val="000000"/>
                </a:solidFill>
                <a:effectLst/>
                <a:latin typeface="Arial"/>
                <a:ea typeface="Arial"/>
                <a:cs typeface="Arial"/>
                <a:sym typeface="Arial"/>
              </a:rPr>
              <a:t>SimpleExchangePriceCalculator</a:t>
            </a: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ExchangePriceCalculator</a:t>
            </a:r>
            <a:r>
              <a:rPr lang="en-US" sz="1100" b="0" i="0" u="none" strike="noStrike" cap="none" dirty="0">
                <a:solidFill>
                  <a:srgbClr val="000000"/>
                </a:solidFill>
                <a:effectLst/>
                <a:latin typeface="Arial"/>
                <a:ea typeface="Arial"/>
                <a:cs typeface="Arial"/>
                <a:sym typeface="Arial"/>
              </a:rPr>
              <a:t>] ---&gt; [</a:t>
            </a:r>
            <a:r>
              <a:rPr lang="en-US" sz="1100" b="0" i="0" u="none" strike="noStrike" cap="none" dirty="0" err="1">
                <a:solidFill>
                  <a:srgbClr val="000000"/>
                </a:solidFill>
                <a:effectLst/>
                <a:latin typeface="Arial"/>
                <a:ea typeface="Arial"/>
                <a:cs typeface="Arial"/>
                <a:sym typeface="Arial"/>
              </a:rPr>
              <a:t>CryptoExchangePriceCalculator</a:t>
            </a: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   User -down-&gt; [controller] : </a:t>
            </a:r>
            <a:r>
              <a:rPr lang="en-US" sz="1100" b="0" i="0" u="none" strike="noStrike" cap="none" dirty="0" err="1">
                <a:solidFill>
                  <a:srgbClr val="000000"/>
                </a:solidFill>
                <a:effectLst/>
                <a:latin typeface="Arial"/>
                <a:ea typeface="Arial"/>
                <a:cs typeface="Arial"/>
                <a:sym typeface="Arial"/>
              </a:rPr>
              <a:t>getRate</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[controller] -down-&gt; [</a:t>
            </a:r>
            <a:r>
              <a:rPr lang="en-US" sz="1100" b="0" i="0" u="none" strike="noStrike" cap="none" dirty="0" err="1">
                <a:solidFill>
                  <a:srgbClr val="000000"/>
                </a:solidFill>
                <a:effectLst/>
                <a:latin typeface="Arial"/>
                <a:ea typeface="Arial"/>
                <a:cs typeface="Arial"/>
                <a:sym typeface="Arial"/>
              </a:rPr>
              <a:t>ExchangePriceCalculatorFactory</a:t>
            </a: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SimpleExchangePriceCalculator</a:t>
            </a:r>
            <a:r>
              <a:rPr lang="en-US" sz="1100" b="0" i="0" u="none" strike="noStrike" cap="none" dirty="0">
                <a:solidFill>
                  <a:srgbClr val="000000"/>
                </a:solidFill>
                <a:effectLst/>
                <a:latin typeface="Arial"/>
                <a:ea typeface="Arial"/>
                <a:cs typeface="Arial"/>
                <a:sym typeface="Arial"/>
              </a:rPr>
              <a:t>] -down-&gt; [repository]</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CryptoExchangePriceCalculator</a:t>
            </a:r>
            <a:r>
              <a:rPr lang="en-US" sz="1100" b="0" i="0" u="none" strike="noStrike" cap="none" dirty="0">
                <a:solidFill>
                  <a:srgbClr val="000000"/>
                </a:solidFill>
                <a:effectLst/>
                <a:latin typeface="Arial"/>
                <a:ea typeface="Arial"/>
                <a:cs typeface="Arial"/>
                <a:sym typeface="Arial"/>
              </a:rPr>
              <a:t>] -down-&gt; [repository]</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endParaRPr lang="en-US" sz="1050" b="0" dirty="0">
              <a:effectLst/>
            </a:endParaRPr>
          </a:p>
          <a:p>
            <a:pPr marL="139700" indent="0" rtl="0">
              <a:buNone/>
            </a:pPr>
            <a:br>
              <a:rPr lang="en-US" sz="1050" b="0" dirty="0">
                <a:effectLst/>
              </a:rPr>
            </a:br>
            <a:r>
              <a:rPr lang="en-US" sz="1100" b="0" i="0" u="none" strike="noStrike" cap="none" dirty="0">
                <a:solidFill>
                  <a:srgbClr val="000000"/>
                </a:solidFill>
                <a:effectLst/>
                <a:latin typeface="Arial"/>
                <a:ea typeface="Arial"/>
                <a:cs typeface="Arial"/>
                <a:sym typeface="Arial"/>
              </a:rPr>
              <a:t>[repository] -&gt; </a:t>
            </a:r>
            <a:r>
              <a:rPr lang="en-US" sz="1100" b="0" i="0" u="none" strike="noStrike" cap="none" dirty="0" err="1">
                <a:solidFill>
                  <a:srgbClr val="000000"/>
                </a:solidFill>
                <a:effectLst/>
                <a:latin typeface="Arial"/>
                <a:ea typeface="Arial"/>
                <a:cs typeface="Arial"/>
                <a:sym typeface="Arial"/>
              </a:rPr>
              <a:t>api</a:t>
            </a:r>
            <a:r>
              <a:rPr lang="en-US" sz="1100" b="0" i="0" u="none" strike="noStrike" cap="none" dirty="0">
                <a:solidFill>
                  <a:srgbClr val="000000"/>
                </a:solidFill>
                <a:effectLst/>
                <a:latin typeface="Arial"/>
                <a:ea typeface="Arial"/>
                <a:cs typeface="Arial"/>
                <a:sym typeface="Arial"/>
              </a:rPr>
              <a:t> : "                "</a:t>
            </a:r>
            <a:endParaRPr lang="en-US" sz="1050"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enduml</a:t>
            </a:r>
            <a:endParaRPr lang="en-US" sz="1050" b="0" dirty="0">
              <a:effectLst/>
            </a:endParaRPr>
          </a:p>
          <a:p>
            <a:pPr marL="139700" indent="0">
              <a:buNone/>
            </a:pPr>
            <a:br>
              <a:rPr lang="en-US" sz="1050" b="0" dirty="0">
                <a:effectLst/>
              </a:rPr>
            </a:br>
            <a:br>
              <a:rPr lang="en-US" sz="1050" b="0" dirty="0">
                <a:effectLst/>
              </a:rPr>
            </a:br>
            <a:br>
              <a:rPr lang="en-US" sz="1050" b="0" dirty="0">
                <a:effectLst/>
              </a:rPr>
            </a:br>
            <a:endParaRPr sz="1050" dirty="0">
              <a:solidFill>
                <a:srgbClr val="212121"/>
              </a:solidFill>
              <a:latin typeface="Roboto"/>
              <a:ea typeface="Roboto"/>
              <a:cs typeface="Roboto"/>
              <a:sym typeface="Roboto"/>
            </a:endParaRPr>
          </a:p>
        </p:txBody>
      </p:sp>
      <p:sp>
        <p:nvSpPr>
          <p:cNvPr id="571" name="Google Shape;571;g34a2903fde_3_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e8ed63b94_4_79:notes"/>
          <p:cNvSpPr txBox="1">
            <a:spLocks noGrp="1"/>
          </p:cNvSpPr>
          <p:nvPr>
            <p:ph type="body" idx="1"/>
          </p:nvPr>
        </p:nvSpPr>
        <p:spPr>
          <a:xfrm>
            <a:off x="685801" y="4343406"/>
            <a:ext cx="5486400" cy="411480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78" name="Google Shape;578;ge8ed63b94_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916747f6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1916747f6d_1_0: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86" name="Google Shape;586;g1916747f6d_1_0: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cba60319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2cba60319c_1_28: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00"/>
              </a:spcBef>
              <a:spcAft>
                <a:spcPts val="0"/>
              </a:spcAft>
              <a:buClr>
                <a:srgbClr val="000000"/>
              </a:buClr>
              <a:buSzPts val="1100"/>
              <a:buFont typeface="Arial"/>
              <a:buNone/>
            </a:pPr>
            <a:r>
              <a:rPr lang="en" sz="1050">
                <a:solidFill>
                  <a:srgbClr val="222222"/>
                </a:solidFill>
                <a:highlight>
                  <a:srgbClr val="FFFFFF"/>
                </a:highlight>
              </a:rPr>
              <a:t>If an object has any of the following characteristics, it may be useful to use a mock object in its place:</a:t>
            </a:r>
            <a:endParaRPr sz="1050">
              <a:solidFill>
                <a:srgbClr val="222222"/>
              </a:solidFill>
              <a:highlight>
                <a:srgbClr val="FFFFFF"/>
              </a:highlight>
            </a:endParaRPr>
          </a:p>
          <a:p>
            <a:pPr marL="685800" lvl="0" indent="-295275" algn="l" rtl="0">
              <a:lnSpc>
                <a:spcPct val="115000"/>
              </a:lnSpc>
              <a:spcBef>
                <a:spcPts val="600"/>
              </a:spcBef>
              <a:spcAft>
                <a:spcPts val="0"/>
              </a:spcAft>
              <a:buClr>
                <a:srgbClr val="222222"/>
              </a:buClr>
              <a:buSzPts val="1050"/>
              <a:buChar char="●"/>
            </a:pPr>
            <a:r>
              <a:rPr lang="en" sz="1050">
                <a:solidFill>
                  <a:srgbClr val="222222"/>
                </a:solidFill>
                <a:highlight>
                  <a:srgbClr val="FFFFFF"/>
                </a:highlight>
              </a:rPr>
              <a:t>the object supplies </a:t>
            </a:r>
            <a:r>
              <a:rPr lang="en" sz="1050" u="sng">
                <a:solidFill>
                  <a:srgbClr val="0B0080"/>
                </a:solidFill>
                <a:highlight>
                  <a:srgbClr val="FFFFFF"/>
                </a:highlight>
                <a:hlinkClick r:id="rId3"/>
              </a:rPr>
              <a:t>non-deterministic</a:t>
            </a:r>
            <a:r>
              <a:rPr lang="en" sz="1050">
                <a:solidFill>
                  <a:srgbClr val="222222"/>
                </a:solidFill>
                <a:highlight>
                  <a:srgbClr val="FFFFFF"/>
                </a:highlight>
              </a:rPr>
              <a:t> results (e.g. the current time or the current temperature);</a:t>
            </a:r>
            <a:endParaRPr sz="1050">
              <a:solidFill>
                <a:srgbClr val="222222"/>
              </a:solidFill>
              <a:highlight>
                <a:srgbClr val="FFFFFF"/>
              </a:highlight>
            </a:endParaRPr>
          </a:p>
          <a:p>
            <a:pPr marL="685800" lvl="0" indent="-295275" algn="l" rtl="0">
              <a:lnSpc>
                <a:spcPct val="115000"/>
              </a:lnSpc>
              <a:spcBef>
                <a:spcPts val="0"/>
              </a:spcBef>
              <a:spcAft>
                <a:spcPts val="0"/>
              </a:spcAft>
              <a:buClr>
                <a:srgbClr val="222222"/>
              </a:buClr>
              <a:buSzPts val="1050"/>
              <a:buChar char="●"/>
            </a:pPr>
            <a:r>
              <a:rPr lang="en" sz="1050">
                <a:solidFill>
                  <a:srgbClr val="222222"/>
                </a:solidFill>
                <a:highlight>
                  <a:srgbClr val="FFFFFF"/>
                </a:highlight>
              </a:rPr>
              <a:t>it has states that are difficult to create or reproduce (e.g. a network error);</a:t>
            </a:r>
            <a:endParaRPr sz="1050">
              <a:solidFill>
                <a:srgbClr val="222222"/>
              </a:solidFill>
              <a:highlight>
                <a:srgbClr val="FFFFFF"/>
              </a:highlight>
            </a:endParaRPr>
          </a:p>
          <a:p>
            <a:pPr marL="685800" lvl="0" indent="-295275" algn="l" rtl="0">
              <a:lnSpc>
                <a:spcPct val="115000"/>
              </a:lnSpc>
              <a:spcBef>
                <a:spcPts val="0"/>
              </a:spcBef>
              <a:spcAft>
                <a:spcPts val="0"/>
              </a:spcAft>
              <a:buClr>
                <a:srgbClr val="222222"/>
              </a:buClr>
              <a:buSzPts val="1050"/>
              <a:buChar char="●"/>
            </a:pPr>
            <a:r>
              <a:rPr lang="en" sz="1050">
                <a:solidFill>
                  <a:srgbClr val="222222"/>
                </a:solidFill>
                <a:highlight>
                  <a:srgbClr val="FFFFFF"/>
                </a:highlight>
              </a:rPr>
              <a:t>it is slow (e.g. a complete </a:t>
            </a:r>
            <a:r>
              <a:rPr lang="en" sz="1050" u="sng">
                <a:solidFill>
                  <a:srgbClr val="0B0080"/>
                </a:solidFill>
                <a:highlight>
                  <a:srgbClr val="FFFFFF"/>
                </a:highlight>
                <a:hlinkClick r:id="rId4"/>
              </a:rPr>
              <a:t>database</a:t>
            </a:r>
            <a:r>
              <a:rPr lang="en" sz="1050">
                <a:solidFill>
                  <a:srgbClr val="222222"/>
                </a:solidFill>
                <a:highlight>
                  <a:srgbClr val="FFFFFF"/>
                </a:highlight>
              </a:rPr>
              <a:t>, which would have to be initialized before the test);</a:t>
            </a:r>
            <a:endParaRPr sz="1050">
              <a:solidFill>
                <a:srgbClr val="222222"/>
              </a:solidFill>
              <a:highlight>
                <a:srgbClr val="FFFFFF"/>
              </a:highlight>
            </a:endParaRPr>
          </a:p>
          <a:p>
            <a:pPr marL="685800" lvl="0" indent="-295275" algn="l" rtl="0">
              <a:lnSpc>
                <a:spcPct val="115000"/>
              </a:lnSpc>
              <a:spcBef>
                <a:spcPts val="0"/>
              </a:spcBef>
              <a:spcAft>
                <a:spcPts val="0"/>
              </a:spcAft>
              <a:buClr>
                <a:srgbClr val="222222"/>
              </a:buClr>
              <a:buSzPts val="1050"/>
              <a:buChar char="●"/>
            </a:pPr>
            <a:r>
              <a:rPr lang="en" sz="1050">
                <a:solidFill>
                  <a:srgbClr val="222222"/>
                </a:solidFill>
                <a:highlight>
                  <a:srgbClr val="FFFFFF"/>
                </a:highlight>
              </a:rPr>
              <a:t>it does not yet exist or may change behavior;</a:t>
            </a:r>
            <a:endParaRPr sz="1050">
              <a:solidFill>
                <a:srgbClr val="222222"/>
              </a:solidFill>
              <a:highlight>
                <a:srgbClr val="FFFFFF"/>
              </a:highlight>
            </a:endParaRPr>
          </a:p>
          <a:p>
            <a:pPr marL="685800" lvl="0" indent="-295275" algn="l" rtl="0">
              <a:lnSpc>
                <a:spcPct val="115000"/>
              </a:lnSpc>
              <a:spcBef>
                <a:spcPts val="0"/>
              </a:spcBef>
              <a:spcAft>
                <a:spcPts val="0"/>
              </a:spcAft>
              <a:buClr>
                <a:srgbClr val="222222"/>
              </a:buClr>
              <a:buSzPts val="1050"/>
              <a:buChar char="●"/>
            </a:pPr>
            <a:r>
              <a:rPr lang="en" sz="1050">
                <a:solidFill>
                  <a:srgbClr val="222222"/>
                </a:solidFill>
                <a:highlight>
                  <a:srgbClr val="FFFFFF"/>
                </a:highlight>
              </a:rPr>
              <a:t>it would have to include information and methods exclusively for testing purposes (and not for its actual task).</a:t>
            </a:r>
            <a:endParaRPr/>
          </a:p>
          <a:p>
            <a:pPr marL="0" marR="0" lvl="0" indent="0" algn="l" rtl="0">
              <a:spcBef>
                <a:spcPts val="100"/>
              </a:spcBef>
              <a:spcAft>
                <a:spcPts val="0"/>
              </a:spcAft>
              <a:buNone/>
            </a:pPr>
            <a:endParaRPr/>
          </a:p>
          <a:p>
            <a:pPr marL="0" marR="0" lvl="0" indent="0" algn="l" rtl="0">
              <a:spcBef>
                <a:spcPts val="0"/>
              </a:spcBef>
              <a:spcAft>
                <a:spcPts val="0"/>
              </a:spcAft>
              <a:buNone/>
            </a:pPr>
            <a:r>
              <a:rPr lang="en" sz="1100" u="sng">
                <a:solidFill>
                  <a:schemeClr val="hlink"/>
                </a:solidFill>
                <a:latin typeface="Calibri"/>
                <a:ea typeface="Calibri"/>
                <a:cs typeface="Calibri"/>
                <a:sym typeface="Calibri"/>
                <a:hlinkClick r:id="rId5"/>
              </a:rPr>
              <a:t>https://stackoverflow.com/questions/346372/whats-the-difference-between-faking-mocking-and-stubbing</a:t>
            </a:r>
            <a:endParaRPr sz="1100">
              <a:solidFill>
                <a:schemeClr val="dk1"/>
              </a:solidFill>
              <a:latin typeface="Calibri"/>
              <a:ea typeface="Calibri"/>
              <a:cs typeface="Calibri"/>
              <a:sym typeface="Calibri"/>
            </a:endParaRPr>
          </a:p>
          <a:p>
            <a:pPr marL="0" lvl="0" indent="0" algn="l" rtl="0">
              <a:lnSpc>
                <a:spcPct val="130000"/>
              </a:lnSpc>
              <a:spcBef>
                <a:spcPts val="1700"/>
              </a:spcBef>
              <a:spcAft>
                <a:spcPts val="0"/>
              </a:spcAft>
              <a:buSzPts val="1100"/>
              <a:buNone/>
            </a:pPr>
            <a:r>
              <a:rPr lang="en" sz="1100" u="sng">
                <a:solidFill>
                  <a:schemeClr val="hlink"/>
                </a:solidFill>
                <a:highlight>
                  <a:srgbClr val="FFFFFF"/>
                </a:highlight>
                <a:hlinkClick r:id="rId6"/>
              </a:rPr>
              <a:t>https://en.wikipedia.org/wiki/Test_double</a:t>
            </a:r>
            <a:endParaRPr sz="1100">
              <a:solidFill>
                <a:srgbClr val="54595D"/>
              </a:solidFill>
              <a:highlight>
                <a:srgbClr val="FFFFFF"/>
              </a:highlight>
            </a:endParaRPr>
          </a:p>
          <a:p>
            <a:pPr marL="0" lvl="0" indent="0" algn="l" rtl="0">
              <a:lnSpc>
                <a:spcPct val="130000"/>
              </a:lnSpc>
              <a:spcBef>
                <a:spcPts val="1700"/>
              </a:spcBef>
              <a:spcAft>
                <a:spcPts val="0"/>
              </a:spcAft>
              <a:buSzPts val="1100"/>
              <a:buNone/>
            </a:pPr>
            <a:endParaRPr sz="1100">
              <a:solidFill>
                <a:srgbClr val="54595D"/>
              </a:solidFill>
              <a:highlight>
                <a:srgbClr val="FFFFFF"/>
              </a:highlight>
            </a:endParaRPr>
          </a:p>
          <a:p>
            <a:pPr marL="0" lvl="0" indent="0" algn="l" rtl="0">
              <a:lnSpc>
                <a:spcPct val="115000"/>
              </a:lnSpc>
              <a:spcBef>
                <a:spcPts val="400"/>
              </a:spcBef>
              <a:spcAft>
                <a:spcPts val="0"/>
              </a:spcAft>
              <a:buSzPts val="1100"/>
              <a:buNone/>
            </a:pPr>
            <a:r>
              <a:rPr lang="en" sz="1050" u="sng">
                <a:solidFill>
                  <a:schemeClr val="hlink"/>
                </a:solidFill>
                <a:latin typeface="Roboto"/>
                <a:ea typeface="Roboto"/>
                <a:cs typeface="Roboto"/>
                <a:sym typeface="Roboto"/>
                <a:hlinkClick r:id="rId7"/>
              </a:rPr>
              <a:t>https://agilewarrior.wordpress.com/2015/04/18/classical-vs-mockist-testing/</a:t>
            </a:r>
            <a:endParaRPr sz="1050">
              <a:solidFill>
                <a:srgbClr val="212121"/>
              </a:solidFill>
              <a:latin typeface="Roboto"/>
              <a:ea typeface="Roboto"/>
              <a:cs typeface="Roboto"/>
              <a:sym typeface="Roboto"/>
            </a:endParaRPr>
          </a:p>
          <a:p>
            <a:pPr marL="0" lvl="0" indent="0" algn="l" rtl="0">
              <a:lnSpc>
                <a:spcPct val="115000"/>
              </a:lnSpc>
              <a:spcBef>
                <a:spcPts val="0"/>
              </a:spcBef>
              <a:spcAft>
                <a:spcPts val="0"/>
              </a:spcAft>
              <a:buClr>
                <a:srgbClr val="000000"/>
              </a:buClr>
              <a:buSzPts val="1100"/>
              <a:buFont typeface="Arial"/>
              <a:buNone/>
            </a:pPr>
            <a:endParaRPr sz="1050">
              <a:solidFill>
                <a:srgbClr val="212121"/>
              </a:solidFill>
              <a:latin typeface="Roboto"/>
              <a:ea typeface="Roboto"/>
              <a:cs typeface="Roboto"/>
              <a:sym typeface="Roboto"/>
            </a:endParaRPr>
          </a:p>
        </p:txBody>
      </p:sp>
      <p:sp>
        <p:nvSpPr>
          <p:cNvPr id="119" name="Google Shape;119;g2cba60319c_1_28: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ba60319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2cba60319c_0_15: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050">
                <a:solidFill>
                  <a:srgbClr val="222222"/>
                </a:solidFill>
              </a:rPr>
              <a:t>CDC testing </a:t>
            </a:r>
            <a:r>
              <a:rPr lang="en" sz="1050" u="sng">
                <a:solidFill>
                  <a:schemeClr val="hlink"/>
                </a:solidFill>
                <a:hlinkClick r:id="rId3"/>
              </a:rPr>
              <a:t>https://martinfowler.com/articles/consumerDrivenContracts.html</a:t>
            </a:r>
            <a:endParaRPr sz="1050">
              <a:solidFill>
                <a:srgbClr val="222222"/>
              </a:solidFill>
            </a:endParaRPr>
          </a:p>
          <a:p>
            <a:pPr marL="0" lvl="0" indent="0" algn="l" rtl="0">
              <a:lnSpc>
                <a:spcPct val="115000"/>
              </a:lnSpc>
              <a:spcBef>
                <a:spcPts val="0"/>
              </a:spcBef>
              <a:spcAft>
                <a:spcPts val="0"/>
              </a:spcAft>
              <a:buSzPts val="1100"/>
              <a:buNone/>
            </a:pPr>
            <a:endParaRPr sz="1050">
              <a:solidFill>
                <a:srgbClr val="222222"/>
              </a:solidFill>
            </a:endParaRPr>
          </a:p>
        </p:txBody>
      </p:sp>
      <p:sp>
        <p:nvSpPr>
          <p:cNvPr id="128" name="Google Shape;128;g2cba60319c_0_15: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5880bf42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2a5880bf42_1_46:notes"/>
          <p:cNvSpPr txBox="1">
            <a:spLocks noGrp="1"/>
          </p:cNvSpPr>
          <p:nvPr>
            <p:ph type="body" idx="1"/>
          </p:nvPr>
        </p:nvSpPr>
        <p:spPr>
          <a:xfrm>
            <a:off x="685801" y="4343406"/>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sz="1100" b="1" u="sng">
                <a:latin typeface="Calibri"/>
                <a:ea typeface="Calibri"/>
                <a:cs typeface="Calibri"/>
                <a:sym typeface="Calibri"/>
              </a:rPr>
              <a:t>Unit tests:</a:t>
            </a:r>
            <a:endParaRPr sz="1100" b="1" u="sng">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Smallest unit of functionality, typically testing a method or a function</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Focusses on one particular feature</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Everything it touches should be done in memory</a:t>
            </a:r>
            <a:endParaRPr sz="1100" b="1">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Unit tests do not:</a:t>
            </a:r>
            <a:endParaRPr sz="1100">
              <a:solidFill>
                <a:srgbClr val="212121"/>
              </a:solidFill>
              <a:latin typeface="Calibri"/>
              <a:ea typeface="Calibri"/>
              <a:cs typeface="Calibri"/>
              <a:sym typeface="Calibri"/>
            </a:endParaRPr>
          </a:p>
          <a:p>
            <a:pPr marL="914400" lvl="1"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Access the network</a:t>
            </a:r>
            <a:endParaRPr sz="1100">
              <a:solidFill>
                <a:srgbClr val="212121"/>
              </a:solidFill>
              <a:latin typeface="Calibri"/>
              <a:ea typeface="Calibri"/>
              <a:cs typeface="Calibri"/>
              <a:sym typeface="Calibri"/>
            </a:endParaRPr>
          </a:p>
          <a:p>
            <a:pPr marL="914400" lvl="1"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Hit a database</a:t>
            </a:r>
            <a:endParaRPr sz="1100">
              <a:solidFill>
                <a:srgbClr val="212121"/>
              </a:solidFill>
              <a:latin typeface="Calibri"/>
              <a:ea typeface="Calibri"/>
              <a:cs typeface="Calibri"/>
              <a:sym typeface="Calibri"/>
            </a:endParaRPr>
          </a:p>
          <a:p>
            <a:pPr marL="914400" lvl="1"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Use the file system</a:t>
            </a:r>
            <a:endParaRPr sz="1100">
              <a:solidFill>
                <a:srgbClr val="212121"/>
              </a:solidFill>
              <a:latin typeface="Calibri"/>
              <a:ea typeface="Calibri"/>
              <a:cs typeface="Calibri"/>
              <a:sym typeface="Calibri"/>
            </a:endParaRPr>
          </a:p>
          <a:p>
            <a:pPr marL="914400" lvl="1"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Create new threads</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Any kind of dependency that is hard to understand, initialise or manipulate should be stubbed or mocked</a:t>
            </a:r>
            <a:endParaRPr sz="1100" b="1">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as simple as possible</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Easy to debug</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Reliable (due to reduced external factors)</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Fast to execute</a:t>
            </a:r>
            <a:endParaRPr sz="1100" b="1">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b="1">
                <a:solidFill>
                  <a:srgbClr val="212121"/>
                </a:solidFill>
                <a:latin typeface="Calibri"/>
                <a:ea typeface="Calibri"/>
                <a:cs typeface="Calibri"/>
                <a:sym typeface="Calibri"/>
              </a:rPr>
              <a:t>Cover most of your codebase</a:t>
            </a:r>
            <a:endParaRPr sz="1100" b="1">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Cover almost all known use cases</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Follow clean code principles</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Be executed whenever a change is committed</a:t>
            </a:r>
            <a:endParaRPr sz="1100">
              <a:solidFill>
                <a:srgbClr val="21212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100" b="1">
                <a:solidFill>
                  <a:srgbClr val="212121"/>
                </a:solidFill>
                <a:latin typeface="Calibri"/>
                <a:ea typeface="Calibri"/>
                <a:cs typeface="Calibri"/>
                <a:sym typeface="Calibri"/>
              </a:rPr>
              <a:t>Use it for development and refactoring</a:t>
            </a:r>
            <a:endParaRPr sz="1100" b="1">
              <a:solidFill>
                <a:srgbClr val="21212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 sz="1050" u="sng">
                <a:solidFill>
                  <a:srgbClr val="1155CC"/>
                </a:solidFill>
                <a:latin typeface="Roboto"/>
                <a:ea typeface="Roboto"/>
                <a:cs typeface="Roboto"/>
                <a:sym typeface="Roboto"/>
                <a:hlinkClick r:id="rId3"/>
              </a:rPr>
              <a:t>https://en.wikipedia.org/wiki/Unit_testing</a:t>
            </a:r>
            <a:endParaRPr sz="1100" b="1">
              <a:solidFill>
                <a:srgbClr val="FF0000"/>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100" b="1">
              <a:solidFill>
                <a:srgbClr val="FF0000"/>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212121"/>
                </a:solidFill>
                <a:latin typeface="Calibri"/>
                <a:ea typeface="Calibri"/>
                <a:cs typeface="Calibri"/>
                <a:sym typeface="Calibri"/>
              </a:rPr>
              <a:t>Helps to:</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Find problems early</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Simplifies integration</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Facilitates change</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Documentation	</a:t>
            </a:r>
            <a:endParaRPr sz="1100">
              <a:solidFill>
                <a:srgbClr val="212121"/>
              </a:solidFill>
              <a:latin typeface="Calibri"/>
              <a:ea typeface="Calibri"/>
              <a:cs typeface="Calibri"/>
              <a:sym typeface="Calibri"/>
            </a:endParaRPr>
          </a:p>
          <a:p>
            <a:pPr marL="457200" lvl="0" indent="-298450" algn="l" rtl="0">
              <a:lnSpc>
                <a:spcPct val="115000"/>
              </a:lnSpc>
              <a:spcBef>
                <a:spcPts val="0"/>
              </a:spcBef>
              <a:spcAft>
                <a:spcPts val="0"/>
              </a:spcAft>
              <a:buClr>
                <a:srgbClr val="212121"/>
              </a:buClr>
              <a:buSzPts val="1100"/>
              <a:buFont typeface="Calibri"/>
              <a:buChar char="-"/>
            </a:pPr>
            <a:r>
              <a:rPr lang="en" sz="1100">
                <a:solidFill>
                  <a:srgbClr val="212121"/>
                </a:solidFill>
                <a:latin typeface="Calibri"/>
                <a:ea typeface="Calibri"/>
                <a:cs typeface="Calibri"/>
                <a:sym typeface="Calibri"/>
              </a:rPr>
              <a:t>Design </a:t>
            </a:r>
            <a:endParaRPr sz="1100">
              <a:solidFill>
                <a:srgbClr val="212121"/>
              </a:solidFill>
              <a:latin typeface="Calibri"/>
              <a:ea typeface="Calibri"/>
              <a:cs typeface="Calibri"/>
              <a:sym typeface="Calibri"/>
            </a:endParaRPr>
          </a:p>
        </p:txBody>
      </p:sp>
      <p:sp>
        <p:nvSpPr>
          <p:cNvPr id="135" name="Google Shape;135;g2a5880bf42_1_46:notes"/>
          <p:cNvSpPr txBox="1">
            <a:spLocks noGrp="1"/>
          </p:cNvSpPr>
          <p:nvPr>
            <p:ph type="sldNum" idx="12"/>
          </p:nvPr>
        </p:nvSpPr>
        <p:spPr>
          <a:xfrm>
            <a:off x="3884613" y="8685224"/>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tandardfolie">
  <p:cSld name="Standardfolie">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446613" y="785041"/>
            <a:ext cx="82509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2" name="Google Shape;62;p13"/>
          <p:cNvSpPr txBox="1">
            <a:spLocks noGrp="1"/>
          </p:cNvSpPr>
          <p:nvPr>
            <p:ph type="body" idx="1"/>
          </p:nvPr>
        </p:nvSpPr>
        <p:spPr>
          <a:xfrm>
            <a:off x="446612" y="1400307"/>
            <a:ext cx="82509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1"/>
              </a:buClr>
              <a:buSzPts val="1200"/>
              <a:buFont typeface="Arial"/>
              <a:buChar char="•"/>
              <a:defRPr sz="1400">
                <a:latin typeface="Calibri"/>
                <a:ea typeface="Calibri"/>
                <a:cs typeface="Calibri"/>
                <a:sym typeface="Calibri"/>
              </a:defRPr>
            </a:lvl4pPr>
            <a:lvl5pPr marL="2286000" lvl="4" indent="-228600" rtl="0">
              <a:lnSpc>
                <a:spcPct val="120000"/>
              </a:lnSpc>
              <a:spcBef>
                <a:spcPts val="500"/>
              </a:spcBef>
              <a:spcAft>
                <a:spcPts val="0"/>
              </a:spcAft>
              <a:buClr>
                <a:schemeClr val="dk2"/>
              </a:buClr>
              <a:buSzPts val="1200"/>
              <a:buFont typeface="Arial"/>
              <a:buNone/>
              <a:defRPr sz="1400">
                <a:solidFill>
                  <a:srgbClr val="575756"/>
                </a:solidFill>
                <a:latin typeface="Calibri"/>
                <a:ea typeface="Calibri"/>
                <a:cs typeface="Calibri"/>
                <a:sym typeface="Calibri"/>
              </a:defRPr>
            </a:lvl5pPr>
            <a:lvl6pPr marL="2743200" lvl="5" indent="-304800" rtl="0">
              <a:spcBef>
                <a:spcPts val="500"/>
              </a:spcBef>
              <a:spcAft>
                <a:spcPts val="0"/>
              </a:spcAft>
              <a:buSzPts val="1200"/>
              <a:buChar char="■"/>
              <a:defRPr sz="1400">
                <a:solidFill>
                  <a:srgbClr val="575756"/>
                </a:solidFill>
                <a:latin typeface="Calibri"/>
                <a:ea typeface="Calibri"/>
                <a:cs typeface="Calibri"/>
                <a:sym typeface="Calibri"/>
              </a:defRPr>
            </a:lvl6pPr>
            <a:lvl7pPr marL="3200400" lvl="6" indent="-304800" rtl="0">
              <a:spcBef>
                <a:spcPts val="160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160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1600"/>
              </a:spcBef>
              <a:spcAft>
                <a:spcPts val="1600"/>
              </a:spcAft>
              <a:buSzPts val="1200"/>
              <a:buChar char="■"/>
              <a:defRPr sz="2000">
                <a:solidFill>
                  <a:schemeClr val="dk1"/>
                </a:solidFill>
                <a:latin typeface="Calibri"/>
                <a:ea typeface="Calibri"/>
                <a:cs typeface="Calibri"/>
                <a:sym typeface="Calibri"/>
              </a:defRPr>
            </a:lvl9pPr>
          </a:lstStyle>
          <a:p>
            <a:endParaRPr/>
          </a:p>
        </p:txBody>
      </p:sp>
      <p:sp>
        <p:nvSpPr>
          <p:cNvPr id="63" name="Google Shape;63;p13"/>
          <p:cNvSpPr txBox="1">
            <a:spLocks noGrp="1"/>
          </p:cNvSpPr>
          <p:nvPr>
            <p:ph type="body" idx="2"/>
          </p:nvPr>
        </p:nvSpPr>
        <p:spPr>
          <a:xfrm>
            <a:off x="446612" y="508203"/>
            <a:ext cx="8250900" cy="274500"/>
          </a:xfrm>
          <a:prstGeom prst="rect">
            <a:avLst/>
          </a:prstGeom>
          <a:noFill/>
          <a:ln>
            <a:noFill/>
          </a:ln>
        </p:spPr>
        <p:txBody>
          <a:bodyPr spcFirstLastPara="1" wrap="square" lIns="78200" tIns="78200" rIns="78200" bIns="78200" anchor="t" anchorCtr="0"/>
          <a:lstStyle>
            <a:lvl1pPr marL="457200" lvl="0" indent="-342900" rtl="0">
              <a:spcBef>
                <a:spcPts val="0"/>
              </a:spcBef>
              <a:spcAft>
                <a:spcPts val="0"/>
              </a:spcAft>
              <a:buSzPts val="1800"/>
              <a:buChar char="●"/>
              <a:defRPr sz="1800">
                <a:solidFill>
                  <a:srgbClr val="7F7F7F"/>
                </a:solidFill>
              </a:defRPr>
            </a:lvl1pPr>
            <a:lvl2pPr marL="914400" lvl="1" indent="-304800" rtl="0">
              <a:spcBef>
                <a:spcPts val="1600"/>
              </a:spcBef>
              <a:spcAft>
                <a:spcPts val="0"/>
              </a:spcAft>
              <a:buSzPts val="1200"/>
              <a:buChar char="○"/>
              <a:defRPr sz="2800">
                <a:solidFill>
                  <a:schemeClr val="dk1"/>
                </a:solidFill>
                <a:latin typeface="Calibri"/>
                <a:ea typeface="Calibri"/>
                <a:cs typeface="Calibri"/>
                <a:sym typeface="Calibri"/>
              </a:defRPr>
            </a:lvl2pPr>
            <a:lvl3pPr marL="1371600" lvl="2" indent="-304800" rtl="0">
              <a:spcBef>
                <a:spcPts val="1600"/>
              </a:spcBef>
              <a:spcAft>
                <a:spcPts val="0"/>
              </a:spcAft>
              <a:buSzPts val="1200"/>
              <a:buChar char="■"/>
              <a:defRPr sz="2400">
                <a:solidFill>
                  <a:schemeClr val="dk1"/>
                </a:solidFill>
                <a:latin typeface="Calibri"/>
                <a:ea typeface="Calibri"/>
                <a:cs typeface="Calibri"/>
                <a:sym typeface="Calibri"/>
              </a:defRPr>
            </a:lvl3pPr>
            <a:lvl4pPr marL="1828800" lvl="3" indent="-304800" rtl="0">
              <a:spcBef>
                <a:spcPts val="1600"/>
              </a:spcBef>
              <a:spcAft>
                <a:spcPts val="0"/>
              </a:spcAft>
              <a:buSzPts val="1200"/>
              <a:buChar char="●"/>
              <a:defRPr sz="2000">
                <a:solidFill>
                  <a:schemeClr val="dk1"/>
                </a:solidFill>
                <a:latin typeface="Calibri"/>
                <a:ea typeface="Calibri"/>
                <a:cs typeface="Calibri"/>
                <a:sym typeface="Calibri"/>
              </a:defRPr>
            </a:lvl4pPr>
            <a:lvl5pPr marL="2286000" lvl="4" indent="-304800" rtl="0">
              <a:spcBef>
                <a:spcPts val="1600"/>
              </a:spcBef>
              <a:spcAft>
                <a:spcPts val="0"/>
              </a:spcAft>
              <a:buSzPts val="1200"/>
              <a:buChar char="○"/>
              <a:defRPr sz="2000">
                <a:solidFill>
                  <a:schemeClr val="dk1"/>
                </a:solidFill>
                <a:latin typeface="Calibri"/>
                <a:ea typeface="Calibri"/>
                <a:cs typeface="Calibri"/>
                <a:sym typeface="Calibri"/>
              </a:defRPr>
            </a:lvl5pPr>
            <a:lvl6pPr marL="2743200" lvl="5" indent="-304800" rtl="0">
              <a:spcBef>
                <a:spcPts val="16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160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160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1600"/>
              </a:spcBef>
              <a:spcAft>
                <a:spcPts val="1600"/>
              </a:spcAft>
              <a:buSzPts val="12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ontakt+Ansprechpartner">
  <p:cSld name="Kontakt+Ansprechpartner">
    <p:spTree>
      <p:nvGrpSpPr>
        <p:cNvPr id="1" name="Shape 64"/>
        <p:cNvGrpSpPr/>
        <p:nvPr/>
      </p:nvGrpSpPr>
      <p:grpSpPr>
        <a:xfrm>
          <a:off x="0" y="0"/>
          <a:ext cx="0" cy="0"/>
          <a:chOff x="0" y="0"/>
          <a:chExt cx="0" cy="0"/>
        </a:xfrm>
      </p:grpSpPr>
      <p:sp>
        <p:nvSpPr>
          <p:cNvPr id="65" name="Google Shape;65;p14"/>
          <p:cNvSpPr txBox="1"/>
          <p:nvPr/>
        </p:nvSpPr>
        <p:spPr>
          <a:xfrm>
            <a:off x="446612" y="785041"/>
            <a:ext cx="40644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i="0" u="none" strike="noStrike" cap="none">
                <a:solidFill>
                  <a:srgbClr val="60912B"/>
                </a:solidFill>
                <a:latin typeface="Calibri"/>
                <a:ea typeface="Calibri"/>
                <a:cs typeface="Calibri"/>
                <a:sym typeface="Calibri"/>
              </a:rPr>
              <a:t>Contact</a:t>
            </a:r>
            <a:endParaRPr sz="1600" b="1" i="0" u="none" strike="noStrike" cap="none">
              <a:solidFill>
                <a:srgbClr val="60912B"/>
              </a:solidFill>
              <a:latin typeface="Calibri"/>
              <a:ea typeface="Calibri"/>
              <a:cs typeface="Calibri"/>
              <a:sym typeface="Calibri"/>
            </a:endParaRPr>
          </a:p>
        </p:txBody>
      </p:sp>
      <p:sp>
        <p:nvSpPr>
          <p:cNvPr id="66" name="Google Shape;66;p14"/>
          <p:cNvSpPr txBox="1">
            <a:spLocks noGrp="1"/>
          </p:cNvSpPr>
          <p:nvPr>
            <p:ph type="body" idx="1"/>
          </p:nvPr>
        </p:nvSpPr>
        <p:spPr>
          <a:xfrm>
            <a:off x="4633087" y="1400307"/>
            <a:ext cx="4064400" cy="3388800"/>
          </a:xfrm>
          <a:prstGeom prst="rect">
            <a:avLst/>
          </a:prstGeom>
          <a:noFill/>
          <a:ln>
            <a:noFill/>
          </a:ln>
        </p:spPr>
        <p:txBody>
          <a:bodyPr spcFirstLastPara="1" wrap="square" lIns="78200" tIns="78200" rIns="78200" bIns="78200" anchor="t" anchorCtr="0"/>
          <a:lstStyle>
            <a:lvl1pPr marL="457200" lvl="0" indent="-228600" rtl="0">
              <a:lnSpc>
                <a:spcPct val="120000"/>
              </a:lnSpc>
              <a:spcBef>
                <a:spcPts val="0"/>
              </a:spcBef>
              <a:spcAft>
                <a:spcPts val="0"/>
              </a:spcAft>
              <a:buClr>
                <a:schemeClr val="dk2"/>
              </a:buClr>
              <a:buSzPts val="1200"/>
              <a:buFont typeface="Arial"/>
              <a:buNone/>
              <a:defRPr sz="1400">
                <a:latin typeface="Calibri"/>
                <a:ea typeface="Calibri"/>
                <a:cs typeface="Calibri"/>
                <a:sym typeface="Calibri"/>
              </a:defRPr>
            </a:lvl1pPr>
            <a:lvl2pPr marL="914400" lvl="1"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2pPr>
            <a:lvl3pPr marL="1371600" lvl="2"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3pPr>
            <a:lvl4pPr marL="1828800" lvl="3"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4pPr>
            <a:lvl5pPr marL="2286000" lvl="4" indent="-304800" rtl="0">
              <a:lnSpc>
                <a:spcPct val="120000"/>
              </a:lnSpc>
              <a:spcBef>
                <a:spcPts val="500"/>
              </a:spcBef>
              <a:spcAft>
                <a:spcPts val="0"/>
              </a:spcAft>
              <a:buClr>
                <a:schemeClr val="dk2"/>
              </a:buClr>
              <a:buSzPts val="1200"/>
              <a:buFont typeface="Arial"/>
              <a:buChar char="•"/>
              <a:defRPr sz="1400">
                <a:latin typeface="Calibri"/>
                <a:ea typeface="Calibri"/>
                <a:cs typeface="Calibri"/>
                <a:sym typeface="Calibri"/>
              </a:defRPr>
            </a:lvl5pPr>
            <a:lvl6pPr marL="2743200" lvl="5" indent="-304800" rtl="0">
              <a:spcBef>
                <a:spcPts val="500"/>
              </a:spcBef>
              <a:spcAft>
                <a:spcPts val="0"/>
              </a:spcAft>
              <a:buSzPts val="1200"/>
              <a:buChar char="■"/>
              <a:defRPr sz="2000">
                <a:solidFill>
                  <a:schemeClr val="dk1"/>
                </a:solidFill>
                <a:latin typeface="Calibri"/>
                <a:ea typeface="Calibri"/>
                <a:cs typeface="Calibri"/>
                <a:sym typeface="Calibri"/>
              </a:defRPr>
            </a:lvl6pPr>
            <a:lvl7pPr marL="3200400" lvl="6" indent="-304800" rtl="0">
              <a:spcBef>
                <a:spcPts val="1600"/>
              </a:spcBef>
              <a:spcAft>
                <a:spcPts val="0"/>
              </a:spcAft>
              <a:buSzPts val="1200"/>
              <a:buChar char="●"/>
              <a:defRPr sz="2000">
                <a:solidFill>
                  <a:schemeClr val="dk1"/>
                </a:solidFill>
                <a:latin typeface="Calibri"/>
                <a:ea typeface="Calibri"/>
                <a:cs typeface="Calibri"/>
                <a:sym typeface="Calibri"/>
              </a:defRPr>
            </a:lvl7pPr>
            <a:lvl8pPr marL="3657600" lvl="7" indent="-304800" rtl="0">
              <a:spcBef>
                <a:spcPts val="1600"/>
              </a:spcBef>
              <a:spcAft>
                <a:spcPts val="0"/>
              </a:spcAft>
              <a:buSzPts val="1200"/>
              <a:buChar char="○"/>
              <a:defRPr sz="2000">
                <a:solidFill>
                  <a:schemeClr val="dk1"/>
                </a:solidFill>
                <a:latin typeface="Calibri"/>
                <a:ea typeface="Calibri"/>
                <a:cs typeface="Calibri"/>
                <a:sym typeface="Calibri"/>
              </a:defRPr>
            </a:lvl8pPr>
            <a:lvl9pPr marL="4114800" lvl="8" indent="-304800" rtl="0">
              <a:spcBef>
                <a:spcPts val="1600"/>
              </a:spcBef>
              <a:spcAft>
                <a:spcPts val="1600"/>
              </a:spcAft>
              <a:buSzPts val="1200"/>
              <a:buChar char="■"/>
              <a:defRPr sz="2000">
                <a:solidFill>
                  <a:schemeClr val="dk1"/>
                </a:solidFill>
                <a:latin typeface="Calibri"/>
                <a:ea typeface="Calibri"/>
                <a:cs typeface="Calibri"/>
                <a:sym typeface="Calibri"/>
              </a:defRPr>
            </a:lvl9pPr>
          </a:lstStyle>
          <a:p>
            <a:endParaRPr/>
          </a:p>
        </p:txBody>
      </p:sp>
      <p:sp>
        <p:nvSpPr>
          <p:cNvPr id="67" name="Google Shape;67;p14"/>
          <p:cNvSpPr txBox="1">
            <a:spLocks noGrp="1"/>
          </p:cNvSpPr>
          <p:nvPr>
            <p:ph type="title"/>
          </p:nvPr>
        </p:nvSpPr>
        <p:spPr>
          <a:xfrm>
            <a:off x="4633086" y="785041"/>
            <a:ext cx="4064400" cy="615300"/>
          </a:xfrm>
          <a:prstGeom prst="rect">
            <a:avLst/>
          </a:prstGeom>
          <a:noFill/>
          <a:ln>
            <a:noFill/>
          </a:ln>
        </p:spPr>
        <p:txBody>
          <a:bodyPr spcFirstLastPara="1" wrap="square" lIns="78200" tIns="78200" rIns="78200" bIns="78200" anchor="t" anchorCtr="0"/>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4"/>
          <p:cNvSpPr/>
          <p:nvPr/>
        </p:nvSpPr>
        <p:spPr>
          <a:xfrm>
            <a:off x="446613" y="1400307"/>
            <a:ext cx="2401200" cy="1221900"/>
          </a:xfrm>
          <a:prstGeom prst="rect">
            <a:avLst/>
          </a:prstGeom>
          <a:noFill/>
          <a:ln>
            <a:noFill/>
          </a:ln>
        </p:spPr>
        <p:txBody>
          <a:bodyPr spcFirstLastPara="1" wrap="square" lIns="0" tIns="39075" rIns="78200" bIns="39075" anchor="t" anchorCtr="0">
            <a:noAutofit/>
          </a:bodyPr>
          <a:lstStyle/>
          <a:p>
            <a:pPr marL="0" marR="0" lvl="0" indent="0" algn="l" rtl="0">
              <a:lnSpc>
                <a:spcPct val="120000"/>
              </a:lnSpc>
              <a:spcBef>
                <a:spcPts val="0"/>
              </a:spcBef>
              <a:spcAft>
                <a:spcPts val="0"/>
              </a:spcAft>
              <a:buNone/>
            </a:pPr>
            <a:r>
              <a:rPr lang="en" sz="1400" b="1" i="0" u="none" strike="noStrike" cap="none">
                <a:solidFill>
                  <a:srgbClr val="575756"/>
                </a:solidFill>
                <a:latin typeface="Calibri"/>
                <a:ea typeface="Calibri"/>
                <a:cs typeface="Calibri"/>
                <a:sym typeface="Calibri"/>
              </a:rPr>
              <a:t>Evosoft Hungary</a:t>
            </a:r>
            <a:br>
              <a:rPr lang="en" sz="1400" b="1" i="0" u="none" strike="noStrike" cap="none">
                <a:solidFill>
                  <a:srgbClr val="575756"/>
                </a:solidFill>
                <a:latin typeface="Calibri"/>
                <a:ea typeface="Calibri"/>
                <a:cs typeface="Calibri"/>
                <a:sym typeface="Calibri"/>
              </a:rPr>
            </a:br>
            <a:r>
              <a:rPr lang="en" sz="1400" b="0" i="0" u="none" strike="noStrike" cap="none">
                <a:solidFill>
                  <a:srgbClr val="575756"/>
                </a:solidFill>
                <a:latin typeface="Calibri"/>
                <a:ea typeface="Calibri"/>
                <a:cs typeface="Calibri"/>
                <a:sym typeface="Calibri"/>
              </a:rPr>
              <a:t>Kaposvár utca 14-18</a:t>
            </a:r>
            <a:endParaRPr sz="1200"/>
          </a:p>
          <a:p>
            <a:pPr marL="0" marR="0" lvl="0" indent="0" algn="l" rtl="0">
              <a:lnSpc>
                <a:spcPct val="120000"/>
              </a:lnSpc>
              <a:spcBef>
                <a:spcPts val="500"/>
              </a:spcBef>
              <a:spcAft>
                <a:spcPts val="0"/>
              </a:spcAft>
              <a:buNone/>
            </a:pPr>
            <a:r>
              <a:rPr lang="en" sz="1400" b="0" i="0" u="none" strike="noStrike" cap="none">
                <a:solidFill>
                  <a:srgbClr val="575756"/>
                </a:solidFill>
                <a:latin typeface="Calibri"/>
                <a:ea typeface="Calibri"/>
                <a:cs typeface="Calibri"/>
                <a:sym typeface="Calibri"/>
              </a:rPr>
              <a:t>H-1117 Budapest</a:t>
            </a:r>
            <a:endParaRPr sz="1400" b="0" i="0" u="none" strike="noStrike" cap="none">
              <a:solidFill>
                <a:srgbClr val="575756"/>
              </a:solidFill>
              <a:latin typeface="Calibri"/>
              <a:ea typeface="Calibri"/>
              <a:cs typeface="Calibri"/>
              <a:sym typeface="Calibri"/>
            </a:endParaRPr>
          </a:p>
          <a:p>
            <a:pPr marL="0" marR="0" lvl="0" indent="0" algn="l" rtl="0">
              <a:lnSpc>
                <a:spcPct val="120000"/>
              </a:lnSpc>
              <a:spcBef>
                <a:spcPts val="500"/>
              </a:spcBef>
              <a:spcAft>
                <a:spcPts val="500"/>
              </a:spcAft>
              <a:buNone/>
            </a:pPr>
            <a:r>
              <a:rPr lang="en" sz="1400" b="0" i="0" u="none" strike="noStrike" cap="none">
                <a:solidFill>
                  <a:srgbClr val="575756"/>
                </a:solidFill>
                <a:latin typeface="Calibri"/>
                <a:ea typeface="Calibri"/>
                <a:cs typeface="Calibri"/>
                <a:sym typeface="Calibri"/>
              </a:rPr>
              <a:t>Web: www.evosoft.com</a:t>
            </a:r>
            <a:endParaRPr sz="1400" b="0" i="0" u="none" strike="noStrike" cap="none">
              <a:solidFill>
                <a:srgbClr val="575756"/>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omahidizoltan/presentation-ease-your-life-with-tdd" TargetMode="External"/><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8" Type="http://schemas.openxmlformats.org/officeDocument/2006/relationships/hyperlink" Target="https://www.slideshare.net/guestc8093a6/test-driven-development-1000421" TargetMode="External"/><Relationship Id="rId3" Type="http://schemas.openxmlformats.org/officeDocument/2006/relationships/hyperlink" Target="https://en.wikipedia.org/wiki/Software_testing" TargetMode="External"/><Relationship Id="rId7" Type="http://schemas.openxmlformats.org/officeDocument/2006/relationships/hyperlink" Target="http://agiledata.org/essays/tdd.html" TargetMode="External"/><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hyperlink" Target="https://www.slideshare.net/lemiorhan/the-engines-of-software-development-testing-and-test-driven-development/" TargetMode="External"/><Relationship Id="rId5" Type="http://schemas.openxmlformats.org/officeDocument/2006/relationships/hyperlink" Target="https://www.slideshare.net/lemiorhan/the-engines-of-" TargetMode="External"/><Relationship Id="rId10" Type="http://schemas.openxmlformats.org/officeDocument/2006/relationships/hyperlink" Target="https://en.wikipedia.org/wiki/Test-driven_development" TargetMode="External"/><Relationship Id="rId4" Type="http://schemas.openxmlformats.org/officeDocument/2006/relationships/hyperlink" Target="https://martinfowler.com/articles/microservice-testing" TargetMode="External"/><Relationship Id="rId9" Type="http://schemas.openxmlformats.org/officeDocument/2006/relationships/hyperlink" Target="https://www.slideshare.net/haochenglee/test-driven-developmentcontinuousintegratio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475637"/>
            <a:ext cx="9144000" cy="6094764"/>
          </a:xfrm>
          <a:prstGeom prst="rect">
            <a:avLst/>
          </a:prstGeom>
          <a:noFill/>
          <a:ln>
            <a:noFill/>
          </a:ln>
        </p:spPr>
      </p:pic>
      <p:sp>
        <p:nvSpPr>
          <p:cNvPr id="75" name="Google Shape;75;p15"/>
          <p:cNvSpPr txBox="1"/>
          <p:nvPr/>
        </p:nvSpPr>
        <p:spPr>
          <a:xfrm>
            <a:off x="619350" y="536800"/>
            <a:ext cx="5897400" cy="933600"/>
          </a:xfrm>
          <a:prstGeom prst="rect">
            <a:avLst/>
          </a:prstGeom>
          <a:noFill/>
          <a:ln>
            <a:noFill/>
          </a:ln>
          <a:effectLst>
            <a:outerShdw blurRad="100013" dist="57150" dir="3900000" algn="bl" rotWithShape="0">
              <a:srgbClr val="000000">
                <a:alpha val="29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4800" b="1" i="1">
                <a:solidFill>
                  <a:srgbClr val="FFFFFF"/>
                </a:solidFill>
                <a:latin typeface="Caveat"/>
                <a:ea typeface="Caveat"/>
                <a:cs typeface="Caveat"/>
                <a:sym typeface="Caveat"/>
              </a:rPr>
              <a:t>Ease your life with T.D.D.</a:t>
            </a:r>
            <a:endParaRPr sz="4800" b="1" i="1">
              <a:solidFill>
                <a:srgbClr val="FFFFFF"/>
              </a:solidFill>
              <a:latin typeface="Caveat"/>
              <a:ea typeface="Caveat"/>
              <a:cs typeface="Caveat"/>
              <a:sym typeface="Caveat"/>
            </a:endParaRPr>
          </a:p>
        </p:txBody>
      </p:sp>
      <p:sp>
        <p:nvSpPr>
          <p:cNvPr id="76" name="Google Shape;76;p15"/>
          <p:cNvSpPr txBox="1"/>
          <p:nvPr/>
        </p:nvSpPr>
        <p:spPr>
          <a:xfrm>
            <a:off x="133675" y="4368200"/>
            <a:ext cx="2095200" cy="680400"/>
          </a:xfrm>
          <a:prstGeom prst="rect">
            <a:avLst/>
          </a:prstGeom>
          <a:noFill/>
          <a:ln>
            <a:noFill/>
          </a:ln>
          <a:effectLst>
            <a:outerShdw blurRad="57150" dist="47625" dir="2820000"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latin typeface="Calibri"/>
                <a:ea typeface="Calibri"/>
                <a:cs typeface="Calibri"/>
                <a:sym typeface="Calibri"/>
              </a:rPr>
              <a:t>Zoltán Domahidí</a:t>
            </a:r>
            <a:br>
              <a:rPr lang="en" sz="1700">
                <a:solidFill>
                  <a:srgbClr val="FFFFFF"/>
                </a:solidFill>
                <a:latin typeface="Calibri"/>
                <a:ea typeface="Calibri"/>
                <a:cs typeface="Calibri"/>
                <a:sym typeface="Calibri"/>
              </a:rPr>
            </a:br>
            <a:r>
              <a:rPr lang="en" sz="1700">
                <a:solidFill>
                  <a:srgbClr val="FFFFFF"/>
                </a:solidFill>
                <a:latin typeface="Calibri"/>
                <a:ea typeface="Calibri"/>
                <a:cs typeface="Calibri"/>
                <a:sym typeface="Calibri"/>
              </a:rPr>
              <a:t>senior Java developer</a:t>
            </a:r>
            <a:endParaRPr sz="1700">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46" name="Google Shape;146;p24"/>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Integration tests</a:t>
            </a:r>
            <a:endParaRPr sz="1800">
              <a:solidFill>
                <a:schemeClr val="dk1"/>
              </a:solidFill>
            </a:endParaRPr>
          </a:p>
        </p:txBody>
      </p:sp>
      <p:sp>
        <p:nvSpPr>
          <p:cNvPr id="147" name="Google Shape;147;p24"/>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dirty="0">
                <a:solidFill>
                  <a:schemeClr val="dk1"/>
                </a:solidFill>
              </a:rPr>
              <a:t>  individual modules are tested as a group</a:t>
            </a:r>
            <a:endParaRPr sz="1800" dirty="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dirty="0">
                <a:solidFill>
                  <a:schemeClr val="dk1"/>
                </a:solidFill>
              </a:rPr>
              <a:t>  verify the communication paths and interactions between components</a:t>
            </a:r>
            <a:endParaRPr sz="1800" dirty="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dirty="0">
                <a:solidFill>
                  <a:schemeClr val="dk1"/>
                </a:solidFill>
              </a:rPr>
              <a:t>  much slower than unit test</a:t>
            </a:r>
            <a:endParaRPr sz="1800" dirty="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dirty="0">
                <a:solidFill>
                  <a:schemeClr val="dk1"/>
                </a:solidFill>
              </a:rPr>
              <a:t>  more complicated to set-up and debug</a:t>
            </a:r>
            <a:endParaRPr sz="18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54" name="Google Shape;154;p25"/>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Functional tests</a:t>
            </a:r>
            <a:endParaRPr sz="1800">
              <a:solidFill>
                <a:schemeClr val="dk1"/>
              </a:solidFill>
            </a:endParaRPr>
          </a:p>
        </p:txBody>
      </p:sp>
      <p:sp>
        <p:nvSpPr>
          <p:cNvPr id="155" name="Google Shape;155;p25"/>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rPr>
              <a:t>  check a particular feature for correctness</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intermediate results are not relevant (it works or doesn’t)</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rPr>
              <a:t>  internal program structure is rarely considered</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required applications should be up and running (nothing is mocked)</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verifies a program by checking against specifications</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very hard to create and maintain</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very slow, should run once a day</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logs are important to track problems</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62" name="Google Shape;162;p26"/>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Acceptance tests</a:t>
            </a:r>
            <a:endParaRPr sz="1800">
              <a:solidFill>
                <a:schemeClr val="dk1"/>
              </a:solidFill>
            </a:endParaRPr>
          </a:p>
        </p:txBody>
      </p:sp>
      <p:sp>
        <p:nvSpPr>
          <p:cNvPr id="163" name="Google Shape;163;p26"/>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rPr>
              <a:t>  particular type of functional tests</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if all passes, it means software should meet all user requirements</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    and it is feature complete</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70" name="Google Shape;170;p27"/>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Performance tests</a:t>
            </a:r>
            <a:endParaRPr sz="1800">
              <a:solidFill>
                <a:schemeClr val="dk1"/>
              </a:solidFill>
            </a:endParaRPr>
          </a:p>
        </p:txBody>
      </p:sp>
      <p:sp>
        <p:nvSpPr>
          <p:cNvPr id="171" name="Google Shape;171;p27"/>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used to determine the system’s behavior under normal</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    and peak load conditions</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helps to identify maximum operating capacity and bottlenecks</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requires a specific production-like environment</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78" name="Google Shape;178;p28"/>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Regression tests</a:t>
            </a:r>
            <a:endParaRPr sz="1800">
              <a:solidFill>
                <a:schemeClr val="dk1"/>
              </a:solidFill>
            </a:endParaRPr>
          </a:p>
        </p:txBody>
      </p:sp>
      <p:sp>
        <p:nvSpPr>
          <p:cNvPr id="179" name="Google Shape;179;p28"/>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verifies that changes does not introduced any faults</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new bugs or regressions may be uncovered</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requires a specific production-like environment</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86" name="Google Shape;186;p29"/>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Manual tests</a:t>
            </a:r>
            <a:endParaRPr sz="1800">
              <a:solidFill>
                <a:schemeClr val="dk1"/>
              </a:solidFill>
            </a:endParaRPr>
          </a:p>
        </p:txBody>
      </p:sp>
      <p:sp>
        <p:nvSpPr>
          <p:cNvPr id="187" name="Google Shape;187;p29"/>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human testers checks predefined scenarios</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main flows are tested usually</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requires a specific production-like environment</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a:solidFill>
                  <a:schemeClr val="dk1"/>
                </a:solidFill>
              </a:rPr>
              <a:t>checking the correct behavior prior to release to end users</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p:nvPr/>
        </p:nvSpPr>
        <p:spPr>
          <a:xfrm>
            <a:off x="-55500" y="-88625"/>
            <a:ext cx="9272700" cy="5236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 name="Google Shape;194;p30"/>
          <p:cNvPicPr preferRelativeResize="0"/>
          <p:nvPr/>
        </p:nvPicPr>
        <p:blipFill>
          <a:blip r:embed="rId3">
            <a:alphaModFix/>
          </a:blip>
          <a:stretch>
            <a:fillRect/>
          </a:stretch>
        </p:blipFill>
        <p:spPr>
          <a:xfrm>
            <a:off x="152400" y="236300"/>
            <a:ext cx="8839203" cy="4670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Testing pyramid</a:t>
            </a:r>
            <a:endParaRPr sz="1600" b="1" i="0" u="none" strike="noStrike" cap="none">
              <a:solidFill>
                <a:srgbClr val="E66A00"/>
              </a:solidFill>
              <a:latin typeface="Calibri"/>
              <a:ea typeface="Calibri"/>
              <a:cs typeface="Calibri"/>
              <a:sym typeface="Calibri"/>
            </a:endParaRPr>
          </a:p>
        </p:txBody>
      </p:sp>
      <p:sp>
        <p:nvSpPr>
          <p:cNvPr id="201" name="Google Shape;201;p3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202" name="Google Shape;202;p31"/>
          <p:cNvPicPr preferRelativeResize="0"/>
          <p:nvPr/>
        </p:nvPicPr>
        <p:blipFill>
          <a:blip r:embed="rId3">
            <a:alphaModFix/>
          </a:blip>
          <a:stretch>
            <a:fillRect/>
          </a:stretch>
        </p:blipFill>
        <p:spPr>
          <a:xfrm>
            <a:off x="139662" y="1769803"/>
            <a:ext cx="5093237" cy="2805806"/>
          </a:xfrm>
          <a:prstGeom prst="rect">
            <a:avLst/>
          </a:prstGeom>
          <a:noFill/>
          <a:ln>
            <a:noFill/>
          </a:ln>
        </p:spPr>
      </p:pic>
      <p:pic>
        <p:nvPicPr>
          <p:cNvPr id="203" name="Google Shape;203;p31"/>
          <p:cNvPicPr preferRelativeResize="0"/>
          <p:nvPr/>
        </p:nvPicPr>
        <p:blipFill>
          <a:blip r:embed="rId4">
            <a:alphaModFix/>
          </a:blip>
          <a:stretch>
            <a:fillRect/>
          </a:stretch>
        </p:blipFill>
        <p:spPr>
          <a:xfrm>
            <a:off x="5376850" y="1137866"/>
            <a:ext cx="3593562" cy="34377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3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3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Bad tests are only slightly better than NO tests</a:t>
            </a:r>
            <a:endParaRPr sz="1600" b="1" i="0" u="none" strike="noStrike" cap="none">
              <a:solidFill>
                <a:srgbClr val="E66A00"/>
              </a:solidFill>
              <a:latin typeface="Calibri"/>
              <a:ea typeface="Calibri"/>
              <a:cs typeface="Calibri"/>
              <a:sym typeface="Calibri"/>
            </a:endParaRPr>
          </a:p>
        </p:txBody>
      </p:sp>
      <p:sp>
        <p:nvSpPr>
          <p:cNvPr id="210" name="Google Shape;210;p3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11" name="Google Shape;211;p3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a:t>
            </a:r>
            <a:r>
              <a:rPr lang="en" sz="1800" i="1">
                <a:solidFill>
                  <a:schemeClr val="dk1"/>
                </a:solidFill>
              </a:rPr>
              <a:t>“Code without tests is a bad code”</a:t>
            </a:r>
            <a:r>
              <a:rPr lang="en" sz="1800">
                <a:solidFill>
                  <a:schemeClr val="dk1"/>
                </a:solidFill>
              </a:rPr>
              <a:t> - Michael C. Feathers</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Project(s) without tests often end up looking like they are stuck together with duct tape… Change one part and the other part stops working</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p:nvPr/>
        </p:nvSpPr>
        <p:spPr>
          <a:xfrm>
            <a:off x="-8975" y="-19750"/>
            <a:ext cx="9144000" cy="5143500"/>
          </a:xfrm>
          <a:prstGeom prst="rect">
            <a:avLst/>
          </a:prstGeom>
          <a:solidFill>
            <a:srgbClr val="CAB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33"/>
          <p:cNvPicPr preferRelativeResize="0"/>
          <p:nvPr/>
        </p:nvPicPr>
        <p:blipFill>
          <a:blip r:embed="rId3">
            <a:alphaModFix/>
          </a:blip>
          <a:stretch>
            <a:fillRect/>
          </a:stretch>
        </p:blipFill>
        <p:spPr>
          <a:xfrm>
            <a:off x="999850" y="394050"/>
            <a:ext cx="7144300" cy="435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Contents</a:t>
            </a:r>
            <a:endParaRPr sz="1700" b="1">
              <a:solidFill>
                <a:srgbClr val="E66A00"/>
              </a:solidFill>
              <a:latin typeface="Calibri"/>
              <a:ea typeface="Calibri"/>
              <a:cs typeface="Calibri"/>
              <a:sym typeface="Calibri"/>
            </a:endParaRPr>
          </a:p>
        </p:txBody>
      </p:sp>
      <p:sp>
        <p:nvSpPr>
          <p:cNvPr id="83" name="Google Shape;83;p1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84" name="Google Shape;84;p16"/>
          <p:cNvSpPr txBox="1"/>
          <p:nvPr/>
        </p:nvSpPr>
        <p:spPr>
          <a:xfrm>
            <a:off x="455575" y="1313400"/>
            <a:ext cx="5944800" cy="3126900"/>
          </a:xfrm>
          <a:prstGeom prst="rect">
            <a:avLst/>
          </a:prstGeom>
          <a:noFill/>
          <a:ln>
            <a:noFill/>
          </a:ln>
        </p:spPr>
        <p:txBody>
          <a:bodyPr spcFirstLastPara="1" wrap="square" lIns="0" tIns="45725" rIns="91425" bIns="45725" anchor="t" anchorCtr="0">
            <a:noAutofit/>
          </a:bodyPr>
          <a:lstStyle/>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Introduction to software testing</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What is wrong with test-last development?</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What is Test-Driven Development?</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Why TDD is important?</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TDD misconceptions</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Acceptance TDD</a:t>
            </a:r>
            <a:endParaRPr sz="2400">
              <a:solidFill>
                <a:schemeClr val="dk1"/>
              </a:solidFill>
              <a:latin typeface="Calibri"/>
              <a:ea typeface="Calibri"/>
              <a:cs typeface="Calibri"/>
              <a:sym typeface="Calibri"/>
            </a:endParaRPr>
          </a:p>
          <a:p>
            <a:pPr marL="152400" lvl="0" indent="-215900" algn="l" rtl="0">
              <a:lnSpc>
                <a:spcPct val="120000"/>
              </a:lnSpc>
              <a:spcBef>
                <a:spcPts val="0"/>
              </a:spcBef>
              <a:spcAft>
                <a:spcPts val="0"/>
              </a:spcAft>
              <a:buClr>
                <a:srgbClr val="E66A00"/>
              </a:buClr>
              <a:buSzPts val="2400"/>
              <a:buChar char="•"/>
            </a:pPr>
            <a:r>
              <a:rPr lang="en" sz="2400">
                <a:solidFill>
                  <a:schemeClr val="dk1"/>
                </a:solidFill>
                <a:latin typeface="Calibri"/>
                <a:ea typeface="Calibri"/>
                <a:cs typeface="Calibri"/>
                <a:sym typeface="Calibri"/>
              </a:rPr>
              <a:t>  A short note about XP</a:t>
            </a:r>
            <a:endParaRPr sz="2400">
              <a:solidFill>
                <a:schemeClr val="dk1"/>
              </a:solidFill>
              <a:latin typeface="Calibri"/>
              <a:ea typeface="Calibri"/>
              <a:cs typeface="Calibri"/>
              <a:sym typeface="Calibri"/>
            </a:endParaRPr>
          </a:p>
        </p:txBody>
      </p:sp>
      <p:pic>
        <p:nvPicPr>
          <p:cNvPr id="85" name="Google Shape;85;p16"/>
          <p:cNvPicPr preferRelativeResize="0"/>
          <p:nvPr/>
        </p:nvPicPr>
        <p:blipFill>
          <a:blip r:embed="rId3">
            <a:alphaModFix/>
          </a:blip>
          <a:stretch>
            <a:fillRect/>
          </a:stretch>
        </p:blipFill>
        <p:spPr>
          <a:xfrm>
            <a:off x="5897762" y="1346251"/>
            <a:ext cx="3048000" cy="3629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2232163" y="306925"/>
            <a:ext cx="4679675" cy="4529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Smells</a:t>
            </a:r>
            <a:endParaRPr sz="1600" b="1" i="0" u="none" strike="noStrike" cap="none">
              <a:solidFill>
                <a:srgbClr val="E66A00"/>
              </a:solidFill>
              <a:latin typeface="Calibri"/>
              <a:ea typeface="Calibri"/>
              <a:cs typeface="Calibri"/>
              <a:sym typeface="Calibri"/>
            </a:endParaRPr>
          </a:p>
        </p:txBody>
      </p:sp>
      <p:sp>
        <p:nvSpPr>
          <p:cNvPr id="237" name="Google Shape;237;p3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38" name="Google Shape;238;p3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constructor/method/class does too much work (SRP)</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instantiation by using </a:t>
            </a:r>
            <a:r>
              <a:rPr lang="en" sz="1800">
                <a:solidFill>
                  <a:schemeClr val="dk1"/>
                </a:solidFill>
                <a:latin typeface="Courier New"/>
                <a:ea typeface="Courier New"/>
                <a:cs typeface="Courier New"/>
                <a:sym typeface="Courier New"/>
              </a:rPr>
              <a:t>new</a:t>
            </a:r>
            <a:r>
              <a:rPr lang="en" sz="1800">
                <a:solidFill>
                  <a:schemeClr val="dk1"/>
                </a:solidFill>
              </a:rPr>
              <a:t> keyword (hard-coded dependencies)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anything more than field assignment in constructor</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too many fields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class has fields used only in some methods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too many dependencies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excessive scrolling</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high maintenance cost</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Smells</a:t>
            </a:r>
            <a:endParaRPr sz="1600" b="1" i="0" u="none" strike="noStrike" cap="none">
              <a:solidFill>
                <a:srgbClr val="E66A00"/>
              </a:solidFill>
              <a:latin typeface="Calibri"/>
              <a:ea typeface="Calibri"/>
              <a:cs typeface="Calibri"/>
              <a:sym typeface="Calibri"/>
            </a:endParaRPr>
          </a:p>
        </p:txBody>
      </p:sp>
      <p:sp>
        <p:nvSpPr>
          <p:cNvPr id="245" name="Google Shape;245;p3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46" name="Google Shape;246;p3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no / meaningless asserts in tests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testing private / protected methods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extensive setup / teardown</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brittle tests</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slow tests</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446538" y="138366"/>
            <a:ext cx="8250900" cy="615300"/>
          </a:xfrm>
          <a:prstGeom prst="rect">
            <a:avLst/>
          </a:prstGeom>
          <a:noFill/>
          <a:ln>
            <a:noFill/>
          </a:ln>
        </p:spPr>
        <p:txBody>
          <a:bodyPr spcFirstLastPara="1" wrap="square" lIns="0" tIns="45725" rIns="91425" bIns="45725" anchor="t" anchorCtr="0">
            <a:noAutofit/>
          </a:bodyPr>
          <a:lstStyle/>
          <a:p>
            <a:pPr marL="0" marR="0" lvl="0" indent="0" algn="ctr"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Don’t let your software rot!</a:t>
            </a:r>
            <a:endParaRPr sz="1600" b="1" i="0" u="none" strike="noStrike" cap="none">
              <a:solidFill>
                <a:srgbClr val="E66A00"/>
              </a:solidFill>
              <a:latin typeface="Calibri"/>
              <a:ea typeface="Calibri"/>
              <a:cs typeface="Calibri"/>
              <a:sym typeface="Calibri"/>
            </a:endParaRPr>
          </a:p>
        </p:txBody>
      </p:sp>
      <p:pic>
        <p:nvPicPr>
          <p:cNvPr id="253" name="Google Shape;253;p38"/>
          <p:cNvPicPr preferRelativeResize="0"/>
          <p:nvPr/>
        </p:nvPicPr>
        <p:blipFill>
          <a:blip r:embed="rId3">
            <a:alphaModFix/>
          </a:blip>
          <a:stretch>
            <a:fillRect/>
          </a:stretch>
        </p:blipFill>
        <p:spPr>
          <a:xfrm>
            <a:off x="1704975" y="637975"/>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E66A00"/>
              </a:solidFill>
              <a:latin typeface="Calibri"/>
              <a:ea typeface="Calibri"/>
              <a:cs typeface="Calibri"/>
              <a:sym typeface="Calibri"/>
            </a:endParaRPr>
          </a:p>
        </p:txBody>
      </p:sp>
      <p:sp>
        <p:nvSpPr>
          <p:cNvPr id="260" name="Google Shape;260;p3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61" name="Google Shape;261;p39"/>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150000"/>
              </a:lnSpc>
              <a:spcBef>
                <a:spcPts val="0"/>
              </a:spcBef>
              <a:spcAft>
                <a:spcPts val="0"/>
              </a:spcAft>
              <a:buNone/>
            </a:pPr>
            <a:r>
              <a:rPr lang="en" sz="1800">
                <a:solidFill>
                  <a:schemeClr val="dk1"/>
                </a:solidFill>
              </a:rPr>
              <a:t> </a:t>
            </a:r>
            <a:r>
              <a:rPr lang="en" sz="1800" i="1">
                <a:solidFill>
                  <a:schemeClr val="dk1"/>
                </a:solidFill>
              </a:rPr>
              <a:t>“If the answer is not obvious,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or it looks like the test would be ugly or hard to write,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then take that as a warning signal.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Your design probably needs to be modified;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change things around until the code is easy to test, </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and your design will end up being far better for the effort” </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0"/>
          <p:cNvPicPr preferRelativeResize="0"/>
          <p:nvPr/>
        </p:nvPicPr>
        <p:blipFill>
          <a:blip r:embed="rId3">
            <a:alphaModFix/>
          </a:blip>
          <a:stretch>
            <a:fillRect/>
          </a:stretch>
        </p:blipFill>
        <p:spPr>
          <a:xfrm>
            <a:off x="1779725" y="512450"/>
            <a:ext cx="5584550" cy="411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Problems with test-last approach:</a:t>
            </a:r>
            <a:endParaRPr sz="1700" b="1" i="0" u="none" strike="noStrike" cap="none">
              <a:solidFill>
                <a:srgbClr val="E66A00"/>
              </a:solidFill>
              <a:latin typeface="Calibri"/>
              <a:ea typeface="Calibri"/>
              <a:cs typeface="Calibri"/>
              <a:sym typeface="Calibri"/>
            </a:endParaRPr>
          </a:p>
        </p:txBody>
      </p:sp>
      <p:sp>
        <p:nvSpPr>
          <p:cNvPr id="274" name="Google Shape;274;p4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75" name="Google Shape;275;p4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errors in production</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programmers moves onto other projects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test and code written by different programmers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tests based on outdated information</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infrequently testing</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fixes that create other problems</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Legacy code is:</a:t>
            </a:r>
            <a:endParaRPr sz="1700" b="1" i="0" u="none" strike="noStrike" cap="none">
              <a:solidFill>
                <a:srgbClr val="E66A00"/>
              </a:solidFill>
              <a:latin typeface="Calibri"/>
              <a:ea typeface="Calibri"/>
              <a:cs typeface="Calibri"/>
              <a:sym typeface="Calibri"/>
            </a:endParaRPr>
          </a:p>
        </p:txBody>
      </p:sp>
      <p:sp>
        <p:nvSpPr>
          <p:cNvPr id="282" name="Google Shape;282;p4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283" name="Google Shape;283;p4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code you’re afraid to change</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code without tests</a:t>
            </a:r>
            <a:endParaRPr sz="1800">
              <a:solidFill>
                <a:schemeClr val="dk1"/>
              </a:solidFill>
            </a:endParaRPr>
          </a:p>
        </p:txBody>
      </p:sp>
      <p:pic>
        <p:nvPicPr>
          <p:cNvPr id="284" name="Google Shape;284;p42"/>
          <p:cNvPicPr preferRelativeResize="0"/>
          <p:nvPr/>
        </p:nvPicPr>
        <p:blipFill>
          <a:blip r:embed="rId3">
            <a:alphaModFix/>
          </a:blip>
          <a:stretch>
            <a:fillRect/>
          </a:stretch>
        </p:blipFill>
        <p:spPr>
          <a:xfrm>
            <a:off x="3935000" y="785813"/>
            <a:ext cx="4762500" cy="3571875"/>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3"/>
          <p:cNvPicPr preferRelativeResize="0"/>
          <p:nvPr/>
        </p:nvPicPr>
        <p:blipFill>
          <a:blip r:embed="rId3">
            <a:alphaModFix/>
          </a:blip>
          <a:stretch>
            <a:fillRect/>
          </a:stretch>
        </p:blipFill>
        <p:spPr>
          <a:xfrm>
            <a:off x="1298601" y="620800"/>
            <a:ext cx="6546800" cy="39019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Introduction to software testing</a:t>
            </a:r>
            <a:endParaRPr sz="1600" b="1" i="0" u="none" strike="noStrike" cap="none">
              <a:solidFill>
                <a:srgbClr val="E66A00"/>
              </a:solidFill>
              <a:latin typeface="Calibri"/>
              <a:ea typeface="Calibri"/>
              <a:cs typeface="Calibri"/>
              <a:sym typeface="Calibri"/>
            </a:endParaRPr>
          </a:p>
        </p:txBody>
      </p:sp>
      <p:sp>
        <p:nvSpPr>
          <p:cNvPr id="92" name="Google Shape;92;p17"/>
          <p:cNvSpPr txBox="1">
            <a:spLocks noGrp="1"/>
          </p:cNvSpPr>
          <p:nvPr>
            <p:ph type="body" idx="1"/>
          </p:nvPr>
        </p:nvSpPr>
        <p:spPr>
          <a:xfrm>
            <a:off x="446600" y="2260275"/>
            <a:ext cx="8250900" cy="6552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Software testing involves the execution of a software component or system component to evaluate one or more properties of interest:</a:t>
            </a:r>
            <a:endParaRPr>
              <a:solidFill>
                <a:schemeClr val="dk1"/>
              </a:solidFill>
            </a:endParaRPr>
          </a:p>
        </p:txBody>
      </p:sp>
      <p:sp>
        <p:nvSpPr>
          <p:cNvPr id="93" name="Google Shape;93;p1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94" name="Google Shape;94;p17"/>
          <p:cNvSpPr txBox="1">
            <a:spLocks noGrp="1"/>
          </p:cNvSpPr>
          <p:nvPr>
            <p:ph type="body" idx="1"/>
          </p:nvPr>
        </p:nvSpPr>
        <p:spPr>
          <a:xfrm>
            <a:off x="1005354" y="2861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meets the requirements that guided its design and development</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responds correctly to all kinds of inputs</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performs its functions within an acceptable time</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is sufficiently usable</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can be installed and run in it’s intended environments</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achieves the general result it’s stakeholders desire</a:t>
            </a:r>
            <a:endParaRPr sz="1800">
              <a:solidFill>
                <a:schemeClr val="dk1"/>
              </a:solidFill>
            </a:endParaRPr>
          </a:p>
        </p:txBody>
      </p:sp>
      <p:sp>
        <p:nvSpPr>
          <p:cNvPr id="95" name="Google Shape;95;p17"/>
          <p:cNvSpPr txBox="1">
            <a:spLocks noGrp="1"/>
          </p:cNvSpPr>
          <p:nvPr>
            <p:ph type="body" idx="1"/>
          </p:nvPr>
        </p:nvSpPr>
        <p:spPr>
          <a:xfrm>
            <a:off x="446600" y="1400300"/>
            <a:ext cx="8250900" cy="7029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Test: a procedure intended to establish the quality, performance, or reliability of something, especially before it is taken into widespread use.</a:t>
            </a:r>
            <a:br>
              <a:rPr lang="en" sz="1800">
                <a:solidFill>
                  <a:schemeClr val="dk1"/>
                </a:solidFill>
              </a:rPr>
            </a:br>
            <a:endParaRPr>
              <a:solidFill>
                <a:srgbClr val="57575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44"/>
          <p:cNvPicPr preferRelativeResize="0"/>
          <p:nvPr/>
        </p:nvPicPr>
        <p:blipFill>
          <a:blip r:embed="rId3">
            <a:alphaModFix/>
          </a:blip>
          <a:stretch>
            <a:fillRect/>
          </a:stretch>
        </p:blipFill>
        <p:spPr>
          <a:xfrm>
            <a:off x="1704975" y="419100"/>
            <a:ext cx="5734050" cy="4305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How to write good tests</a:t>
            </a:r>
            <a:endParaRPr sz="1600" b="1" i="0" u="none" strike="noStrike" cap="none">
              <a:solidFill>
                <a:srgbClr val="E66A00"/>
              </a:solidFill>
              <a:latin typeface="Calibri"/>
              <a:ea typeface="Calibri"/>
              <a:cs typeface="Calibri"/>
              <a:sym typeface="Calibri"/>
            </a:endParaRPr>
          </a:p>
        </p:txBody>
      </p:sp>
      <p:sp>
        <p:nvSpPr>
          <p:cNvPr id="310" name="Google Shape;310;p4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11" name="Google Shape;311;p4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a:t>
            </a:r>
            <a:r>
              <a:rPr lang="en" sz="1800" i="1">
                <a:solidFill>
                  <a:schemeClr val="dk1"/>
                </a:solidFill>
              </a:rPr>
              <a:t>“The secret of testing is writing testable code”</a:t>
            </a:r>
            <a:r>
              <a:rPr lang="en" sz="1800">
                <a:solidFill>
                  <a:schemeClr val="dk1"/>
                </a:solidFill>
              </a:rPr>
              <a:t> - Misko Hevery</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How to write good tests</a:t>
            </a:r>
            <a:endParaRPr sz="1600" b="1" i="0" u="none" strike="noStrike" cap="none">
              <a:solidFill>
                <a:srgbClr val="E66A00"/>
              </a:solidFill>
              <a:latin typeface="Calibri"/>
              <a:ea typeface="Calibri"/>
              <a:cs typeface="Calibri"/>
              <a:sym typeface="Calibri"/>
            </a:endParaRPr>
          </a:p>
        </p:txBody>
      </p:sp>
      <p:sp>
        <p:nvSpPr>
          <p:cNvPr id="318" name="Google Shape;318;p4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19" name="Google Shape;319;p4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the name should clearly describe the purpose of the test</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Given / When / Then + readability</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each test should be for a single concept (1 assert)</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test in isolation</a:t>
            </a:r>
            <a:endParaRPr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8"/>
          <p:cNvPicPr preferRelativeResize="0"/>
          <p:nvPr/>
        </p:nvPicPr>
        <p:blipFill>
          <a:blip r:embed="rId3">
            <a:alphaModFix/>
          </a:blip>
          <a:stretch>
            <a:fillRect/>
          </a:stretch>
        </p:blipFill>
        <p:spPr>
          <a:xfrm>
            <a:off x="1353575" y="472225"/>
            <a:ext cx="6436850" cy="419905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How to write good tests</a:t>
            </a:r>
            <a:endParaRPr sz="1600" b="1" i="0" u="none" strike="noStrike" cap="none">
              <a:solidFill>
                <a:srgbClr val="E66A00"/>
              </a:solidFill>
              <a:latin typeface="Calibri"/>
              <a:ea typeface="Calibri"/>
              <a:cs typeface="Calibri"/>
              <a:sym typeface="Calibri"/>
            </a:endParaRPr>
          </a:p>
        </p:txBody>
      </p:sp>
      <p:sp>
        <p:nvSpPr>
          <p:cNvPr id="332" name="Google Shape;332;p4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33" name="Google Shape;333;p49"/>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the name should clearly describe the purpose of the test</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Given / When / Then + readability</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each test should be for a single concept (1 assert)</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test in isolation</a:t>
            </a:r>
            <a:endParaRPr sz="1800">
              <a:solidFill>
                <a:schemeClr val="dk1"/>
              </a:solidFill>
            </a:endParaRPr>
          </a:p>
        </p:txBody>
      </p:sp>
      <p:sp>
        <p:nvSpPr>
          <p:cNvPr id="334" name="Google Shape;334;p49"/>
          <p:cNvSpPr txBox="1">
            <a:spLocks noGrp="1"/>
          </p:cNvSpPr>
          <p:nvPr>
            <p:ph type="body" idx="1"/>
          </p:nvPr>
        </p:nvSpPr>
        <p:spPr>
          <a:xfrm>
            <a:off x="995404" y="310995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F</a:t>
            </a:r>
            <a:r>
              <a:rPr lang="en" sz="1800" b="1">
                <a:solidFill>
                  <a:schemeClr val="dk1"/>
                </a:solidFill>
              </a:rPr>
              <a:t>ast</a:t>
            </a:r>
            <a:r>
              <a:rPr lang="en" sz="1800">
                <a:solidFill>
                  <a:schemeClr val="dk1"/>
                </a:solidFill>
              </a:rPr>
              <a:t>: to run them frequently</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I</a:t>
            </a:r>
            <a:r>
              <a:rPr lang="en" sz="1800" b="1">
                <a:solidFill>
                  <a:schemeClr val="dk1"/>
                </a:solidFill>
              </a:rPr>
              <a:t>ndependent</a:t>
            </a:r>
            <a:r>
              <a:rPr lang="en" sz="1800">
                <a:solidFill>
                  <a:schemeClr val="dk1"/>
                </a:solidFill>
              </a:rPr>
              <a:t>: of each other</a:t>
            </a:r>
            <a:endParaRPr sz="1800">
              <a:solidFill>
                <a:schemeClr val="dk1"/>
              </a:solidFill>
              <a:latin typeface="Arial"/>
              <a:ea typeface="Arial"/>
              <a:cs typeface="Arial"/>
              <a:sym typeface="Aria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R</a:t>
            </a:r>
            <a:r>
              <a:rPr lang="en" sz="1800" b="1">
                <a:solidFill>
                  <a:schemeClr val="dk1"/>
                </a:solidFill>
              </a:rPr>
              <a:t>epeatable</a:t>
            </a:r>
            <a:r>
              <a:rPr lang="en" sz="1800">
                <a:solidFill>
                  <a:schemeClr val="dk1"/>
                </a:solidFill>
              </a:rPr>
              <a:t>: in any environment</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S</a:t>
            </a:r>
            <a:r>
              <a:rPr lang="en" sz="1800" b="1">
                <a:solidFill>
                  <a:schemeClr val="dk1"/>
                </a:solidFill>
              </a:rPr>
              <a:t>elf-Validating</a:t>
            </a:r>
            <a:r>
              <a:rPr lang="en" sz="1800">
                <a:solidFill>
                  <a:schemeClr val="dk1"/>
                </a:solidFill>
              </a:rPr>
              <a:t>: either passing or failing</a:t>
            </a:r>
            <a:endParaRPr sz="180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latin typeface="Arial"/>
                <a:ea typeface="Arial"/>
                <a:cs typeface="Arial"/>
                <a:sym typeface="Arial"/>
              </a:rPr>
              <a:t>  </a:t>
            </a:r>
            <a:r>
              <a:rPr lang="en" sz="1800" b="1">
                <a:solidFill>
                  <a:srgbClr val="FF0000"/>
                </a:solidFill>
              </a:rPr>
              <a:t>T</a:t>
            </a:r>
            <a:r>
              <a:rPr lang="en" sz="1800" b="1">
                <a:solidFill>
                  <a:schemeClr val="dk1"/>
                </a:solidFill>
              </a:rPr>
              <a:t>imely</a:t>
            </a:r>
            <a:r>
              <a:rPr lang="en" sz="1800">
                <a:solidFill>
                  <a:schemeClr val="dk1"/>
                </a:solidFill>
              </a:rPr>
              <a:t>: written before the production code</a:t>
            </a:r>
            <a:endParaRPr sz="18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E66A00"/>
              </a:solidFill>
              <a:latin typeface="Calibri"/>
              <a:ea typeface="Calibri"/>
              <a:cs typeface="Calibri"/>
              <a:sym typeface="Calibri"/>
            </a:endParaRPr>
          </a:p>
        </p:txBody>
      </p:sp>
      <p:sp>
        <p:nvSpPr>
          <p:cNvPr id="341" name="Google Shape;341;p5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42" name="Google Shape;342;p50"/>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spcBef>
                <a:spcPts val="0"/>
              </a:spcBef>
              <a:spcAft>
                <a:spcPts val="0"/>
              </a:spcAft>
              <a:buNone/>
            </a:pPr>
            <a:r>
              <a:rPr lang="en" sz="1800" i="1">
                <a:solidFill>
                  <a:schemeClr val="dk1"/>
                </a:solidFill>
              </a:rPr>
              <a:t>“Experience is a hard teacher </a:t>
            </a:r>
            <a:endParaRPr sz="1800" i="1">
              <a:solidFill>
                <a:schemeClr val="dk1"/>
              </a:solidFill>
            </a:endParaRPr>
          </a:p>
          <a:p>
            <a:pPr marL="0" lvl="0" indent="0" algn="ctr" rtl="0">
              <a:spcBef>
                <a:spcPts val="500"/>
              </a:spcBef>
              <a:spcAft>
                <a:spcPts val="0"/>
              </a:spcAft>
              <a:buNone/>
            </a:pPr>
            <a:r>
              <a:rPr lang="en" sz="1800" i="1">
                <a:solidFill>
                  <a:schemeClr val="dk1"/>
                </a:solidFill>
              </a:rPr>
              <a:t>because she gives the </a:t>
            </a:r>
            <a:r>
              <a:rPr lang="en" sz="1800" i="1">
                <a:solidFill>
                  <a:srgbClr val="FF0000"/>
                </a:solidFill>
              </a:rPr>
              <a:t>test first</a:t>
            </a:r>
            <a:r>
              <a:rPr lang="en" sz="1800" i="1">
                <a:solidFill>
                  <a:schemeClr val="dk1"/>
                </a:solidFill>
              </a:rPr>
              <a:t>, </a:t>
            </a:r>
            <a:endParaRPr sz="1800" i="1">
              <a:solidFill>
                <a:schemeClr val="dk1"/>
              </a:solidFill>
            </a:endParaRPr>
          </a:p>
          <a:p>
            <a:pPr marL="0" lvl="0" indent="0" algn="ctr" rtl="0">
              <a:spcBef>
                <a:spcPts val="500"/>
              </a:spcBef>
              <a:spcAft>
                <a:spcPts val="0"/>
              </a:spcAft>
              <a:buNone/>
            </a:pPr>
            <a:r>
              <a:rPr lang="en" sz="1800" i="1">
                <a:solidFill>
                  <a:schemeClr val="dk1"/>
                </a:solidFill>
              </a:rPr>
              <a:t>the lesson afterward.”</a:t>
            </a:r>
            <a:endParaRPr sz="1800" i="1">
              <a:solidFill>
                <a:schemeClr val="dk1"/>
              </a:solidFill>
            </a:endParaRPr>
          </a:p>
          <a:p>
            <a:pPr marL="0" lvl="0" indent="0" algn="ctr" rtl="0">
              <a:spcBef>
                <a:spcPts val="500"/>
              </a:spcBef>
              <a:spcAft>
                <a:spcPts val="0"/>
              </a:spcAft>
              <a:buNone/>
            </a:pPr>
            <a:endParaRPr sz="1800">
              <a:solidFill>
                <a:schemeClr val="dk1"/>
              </a:solidFill>
            </a:endParaRPr>
          </a:p>
          <a:p>
            <a:pPr marL="0" lvl="0" indent="0" algn="ctr" rtl="0">
              <a:spcBef>
                <a:spcPts val="500"/>
              </a:spcBef>
              <a:spcAft>
                <a:spcPts val="500"/>
              </a:spcAft>
              <a:buNone/>
            </a:pPr>
            <a:r>
              <a:rPr lang="en" sz="1800">
                <a:solidFill>
                  <a:schemeClr val="dk1"/>
                </a:solidFill>
              </a:rPr>
              <a:t>/ Chinese proverb /</a:t>
            </a:r>
            <a:endParaRPr sz="1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600" b="1">
                <a:solidFill>
                  <a:srgbClr val="E66A00"/>
                </a:solidFill>
                <a:latin typeface="Calibri"/>
                <a:ea typeface="Calibri"/>
                <a:cs typeface="Calibri"/>
                <a:sym typeface="Calibri"/>
              </a:rPr>
              <a:t>What is Test-Driven Development?</a:t>
            </a:r>
            <a:endParaRPr sz="1600" b="1" i="0" u="none" strike="noStrike" cap="none">
              <a:solidFill>
                <a:srgbClr val="E66A00"/>
              </a:solidFill>
              <a:latin typeface="Calibri"/>
              <a:ea typeface="Calibri"/>
              <a:cs typeface="Calibri"/>
              <a:sym typeface="Calibri"/>
            </a:endParaRPr>
          </a:p>
        </p:txBody>
      </p:sp>
      <p:sp>
        <p:nvSpPr>
          <p:cNvPr id="349" name="Google Shape;349;p5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50" name="Google Shape;350;p5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r>
              <a:rPr lang="en" sz="1800">
                <a:solidFill>
                  <a:schemeClr val="dk1"/>
                </a:solidFill>
              </a:rPr>
              <a:t>Test-driven development (TDD) is an evolutionary approach to development</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which combines test-first development where you write a test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before you write just enough production code to fulfill that test and refactoring.</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In other words, it’s one way to think through your requirements or design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before your write your functional code. </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What is Test-Driven Development?</a:t>
            </a:r>
            <a:endParaRPr sz="1700" b="1" i="0" u="none" strike="noStrike" cap="none">
              <a:solidFill>
                <a:srgbClr val="E66A00"/>
              </a:solidFill>
              <a:latin typeface="Calibri"/>
              <a:ea typeface="Calibri"/>
              <a:cs typeface="Calibri"/>
              <a:sym typeface="Calibri"/>
            </a:endParaRPr>
          </a:p>
        </p:txBody>
      </p:sp>
      <p:sp>
        <p:nvSpPr>
          <p:cNvPr id="357" name="Google Shape;357;p5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58" name="Google Shape;358;p5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“TDD is risk averse programming,</a:t>
            </a: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investing work in the near term </a:t>
            </a:r>
            <a:endParaRPr sz="1800" i="1">
              <a:solidFill>
                <a:schemeClr val="dk1"/>
              </a:solidFill>
            </a:endParaRPr>
          </a:p>
          <a:p>
            <a:pPr marL="0" lvl="0" indent="0" algn="ctr" rtl="0">
              <a:lnSpc>
                <a:spcPct val="200000"/>
              </a:lnSpc>
              <a:spcBef>
                <a:spcPts val="0"/>
              </a:spcBef>
              <a:spcAft>
                <a:spcPts val="0"/>
              </a:spcAft>
              <a:buNone/>
            </a:pPr>
            <a:r>
              <a:rPr lang="en" sz="1800" i="1">
                <a:solidFill>
                  <a:schemeClr val="dk1"/>
                </a:solidFill>
              </a:rPr>
              <a:t>to avoid failures later on”</a:t>
            </a:r>
            <a:endParaRPr sz="1800" i="1">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3"/>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What is Test-Driven Development?</a:t>
            </a:r>
            <a:endParaRPr sz="1700" b="1" i="0" u="none" strike="noStrike" cap="none">
              <a:solidFill>
                <a:srgbClr val="E66A00"/>
              </a:solidFill>
              <a:latin typeface="Calibri"/>
              <a:ea typeface="Calibri"/>
              <a:cs typeface="Calibri"/>
              <a:sym typeface="Calibri"/>
            </a:endParaRPr>
          </a:p>
        </p:txBody>
      </p:sp>
      <p:sp>
        <p:nvSpPr>
          <p:cNvPr id="365" name="Google Shape;365;p5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66" name="Google Shape;366;p53"/>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It’s a design technique: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lets you </a:t>
            </a:r>
            <a:r>
              <a:rPr lang="en" sz="1800">
                <a:solidFill>
                  <a:srgbClr val="FF0000"/>
                </a:solidFill>
              </a:rPr>
              <a:t>think</a:t>
            </a:r>
            <a:r>
              <a:rPr lang="en" sz="1800">
                <a:solidFill>
                  <a:schemeClr val="dk1"/>
                </a:solidFill>
              </a:rPr>
              <a:t> “how to use” first, </a:t>
            </a:r>
            <a:endParaRPr sz="1800">
              <a:solidFill>
                <a:schemeClr val="dk1"/>
              </a:solidFill>
            </a:endParaRPr>
          </a:p>
          <a:p>
            <a:pPr marL="0" lvl="0" indent="0" algn="ctr" rtl="0">
              <a:lnSpc>
                <a:spcPct val="200000"/>
              </a:lnSpc>
              <a:spcBef>
                <a:spcPts val="0"/>
              </a:spcBef>
              <a:spcAft>
                <a:spcPts val="0"/>
              </a:spcAft>
              <a:buNone/>
            </a:pPr>
            <a:r>
              <a:rPr lang="en" sz="1800">
                <a:solidFill>
                  <a:schemeClr val="dk1"/>
                </a:solidFill>
              </a:rPr>
              <a:t>rather than “how to implement”</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446600" y="523175"/>
            <a:ext cx="8250900" cy="42495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dirty="0">
                <a:solidFill>
                  <a:schemeClr val="dk1"/>
                </a:solidFill>
              </a:rPr>
              <a:t>  Software testing is a verification and validation process</a:t>
            </a:r>
            <a:endParaRPr sz="1800" dirty="0">
              <a:solidFill>
                <a:schemeClr val="dk1"/>
              </a:solidFill>
            </a:endParaRPr>
          </a:p>
          <a:p>
            <a:pPr marL="0" lvl="0" indent="0" algn="l" rtl="0">
              <a:lnSpc>
                <a:spcPct val="200000"/>
              </a:lnSpc>
              <a:spcBef>
                <a:spcPts val="0"/>
              </a:spcBef>
              <a:spcAft>
                <a:spcPts val="0"/>
              </a:spcAft>
              <a:buNone/>
            </a:pPr>
            <a:endParaRPr sz="1800" dirty="0">
              <a:solidFill>
                <a:schemeClr val="dk1"/>
              </a:solidFill>
            </a:endParaRPr>
          </a:p>
          <a:p>
            <a:pPr marL="0" lvl="0" indent="0" algn="l" rtl="0">
              <a:lnSpc>
                <a:spcPct val="200000"/>
              </a:lnSpc>
              <a:spcBef>
                <a:spcPts val="0"/>
              </a:spcBef>
              <a:spcAft>
                <a:spcPts val="0"/>
              </a:spcAft>
              <a:buNone/>
            </a:pPr>
            <a:endParaRPr dirty="0">
              <a:solidFill>
                <a:srgbClr val="575756"/>
              </a:solidFill>
            </a:endParaRPr>
          </a:p>
        </p:txBody>
      </p:sp>
      <p:sp>
        <p:nvSpPr>
          <p:cNvPr id="102" name="Google Shape;102;p18"/>
          <p:cNvSpPr txBox="1">
            <a:spLocks noGrp="1"/>
          </p:cNvSpPr>
          <p:nvPr>
            <p:ph type="body" idx="1"/>
          </p:nvPr>
        </p:nvSpPr>
        <p:spPr>
          <a:xfrm>
            <a:off x="1005354" y="1006527"/>
            <a:ext cx="7862400" cy="7377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Calibri"/>
              <a:buChar char="▪"/>
            </a:pPr>
            <a:r>
              <a:rPr lang="en" sz="1800" dirty="0">
                <a:solidFill>
                  <a:schemeClr val="dk1"/>
                </a:solidFill>
              </a:rPr>
              <a:t>  Verification: are we building the product </a:t>
            </a:r>
            <a:r>
              <a:rPr lang="en" sz="1800" dirty="0">
                <a:solidFill>
                  <a:srgbClr val="FF0000"/>
                </a:solidFill>
              </a:rPr>
              <a:t>right</a:t>
            </a:r>
            <a:r>
              <a:rPr lang="en" sz="1800" dirty="0">
                <a:solidFill>
                  <a:schemeClr val="dk1"/>
                </a:solidFill>
              </a:rPr>
              <a:t>?</a:t>
            </a:r>
            <a:endParaRPr sz="1800" dirty="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dirty="0">
                <a:solidFill>
                  <a:schemeClr val="dk1"/>
                </a:solidFill>
              </a:rPr>
              <a:t>  Validation: are we building the right </a:t>
            </a:r>
            <a:r>
              <a:rPr lang="en" sz="1800" dirty="0">
                <a:solidFill>
                  <a:srgbClr val="FF0000"/>
                </a:solidFill>
              </a:rPr>
              <a:t>product</a:t>
            </a:r>
            <a:r>
              <a:rPr lang="en" sz="1800" dirty="0">
                <a:solidFill>
                  <a:schemeClr val="dk1"/>
                </a:solidFill>
              </a:rPr>
              <a:t>? </a:t>
            </a:r>
            <a:r>
              <a:rPr lang="en" sz="1000" i="1" dirty="0">
                <a:solidFill>
                  <a:schemeClr val="dk1"/>
                </a:solidFill>
              </a:rPr>
              <a:t>(see ATDD)</a:t>
            </a:r>
            <a:endParaRPr sz="1000" i="1" dirty="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4"/>
          <p:cNvPicPr preferRelativeResize="0"/>
          <p:nvPr/>
        </p:nvPicPr>
        <p:blipFill>
          <a:blip r:embed="rId3">
            <a:alphaModFix/>
          </a:blip>
          <a:stretch>
            <a:fillRect/>
          </a:stretch>
        </p:blipFill>
        <p:spPr>
          <a:xfrm>
            <a:off x="1071450" y="152400"/>
            <a:ext cx="7001097" cy="483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The Three Laws of TDD</a:t>
            </a:r>
            <a:endParaRPr sz="1600" b="1" i="0" u="none" strike="noStrike" cap="none">
              <a:solidFill>
                <a:srgbClr val="E66A00"/>
              </a:solidFill>
              <a:latin typeface="Calibri"/>
              <a:ea typeface="Calibri"/>
              <a:cs typeface="Calibri"/>
              <a:sym typeface="Calibri"/>
            </a:endParaRPr>
          </a:p>
        </p:txBody>
      </p:sp>
      <p:sp>
        <p:nvSpPr>
          <p:cNvPr id="379" name="Google Shape;379;p5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80" name="Google Shape;380;p55"/>
          <p:cNvSpPr txBox="1">
            <a:spLocks noGrp="1"/>
          </p:cNvSpPr>
          <p:nvPr>
            <p:ph type="body" idx="1"/>
          </p:nvPr>
        </p:nvSpPr>
        <p:spPr>
          <a:xfrm>
            <a:off x="446600" y="1400350"/>
            <a:ext cx="8697300" cy="32538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You are not allowed to write </a:t>
            </a:r>
            <a:br>
              <a:rPr lang="en" sz="1800">
                <a:solidFill>
                  <a:schemeClr val="dk1"/>
                </a:solidFill>
              </a:rPr>
            </a:br>
            <a:r>
              <a:rPr lang="en" sz="1800">
                <a:solidFill>
                  <a:schemeClr val="dk1"/>
                </a:solidFill>
              </a:rPr>
              <a:t>    any production code unless it is to make </a:t>
            </a:r>
            <a:br>
              <a:rPr lang="en" sz="1800">
                <a:solidFill>
                  <a:schemeClr val="dk1"/>
                </a:solidFill>
              </a:rPr>
            </a:br>
            <a:r>
              <a:rPr lang="en" sz="1800">
                <a:solidFill>
                  <a:schemeClr val="dk1"/>
                </a:solidFill>
              </a:rPr>
              <a:t>    a failing unit test pass.</a:t>
            </a:r>
            <a:br>
              <a:rPr lang="en" sz="1800">
                <a:solidFill>
                  <a:schemeClr val="dk1"/>
                </a:solidFill>
              </a:rPr>
            </a:b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You are not allowed to write any more of a unit test </a:t>
            </a:r>
            <a:br>
              <a:rPr lang="en" sz="1800">
                <a:solidFill>
                  <a:schemeClr val="dk1"/>
                </a:solidFill>
              </a:rPr>
            </a:br>
            <a:r>
              <a:rPr lang="en" sz="1800">
                <a:solidFill>
                  <a:schemeClr val="dk1"/>
                </a:solidFill>
              </a:rPr>
              <a:t>    than is sufficient to fail; and compilation failures are failures.</a:t>
            </a:r>
            <a:br>
              <a:rPr lang="en" sz="1800">
                <a:solidFill>
                  <a:schemeClr val="dk1"/>
                </a:solidFill>
              </a:rPr>
            </a:b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You are not allowed to write any more production code </a:t>
            </a:r>
            <a:br>
              <a:rPr lang="en" sz="1800">
                <a:solidFill>
                  <a:schemeClr val="dk1"/>
                </a:solidFill>
              </a:rPr>
            </a:br>
            <a:r>
              <a:rPr lang="en" sz="1800">
                <a:solidFill>
                  <a:schemeClr val="dk1"/>
                </a:solidFill>
              </a:rPr>
              <a:t>    than is sufficient to pass the one failing unit test.</a:t>
            </a:r>
            <a:endParaRPr sz="1800">
              <a:solidFill>
                <a:schemeClr val="dk1"/>
              </a:solidFill>
            </a:endParaRPr>
          </a:p>
        </p:txBody>
      </p:sp>
      <p:pic>
        <p:nvPicPr>
          <p:cNvPr id="381" name="Google Shape;381;p55"/>
          <p:cNvPicPr preferRelativeResize="0"/>
          <p:nvPr/>
        </p:nvPicPr>
        <p:blipFill>
          <a:blip r:embed="rId3">
            <a:alphaModFix/>
          </a:blip>
          <a:stretch>
            <a:fillRect/>
          </a:stretch>
        </p:blipFill>
        <p:spPr>
          <a:xfrm>
            <a:off x="4494750" y="228600"/>
            <a:ext cx="4496850" cy="2121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Why TDD is important? Why does it work?</a:t>
            </a:r>
            <a:endParaRPr sz="1600" b="1" i="0" u="none" strike="noStrike" cap="none">
              <a:solidFill>
                <a:srgbClr val="E66A00"/>
              </a:solidFill>
              <a:latin typeface="Calibri"/>
              <a:ea typeface="Calibri"/>
              <a:cs typeface="Calibri"/>
              <a:sym typeface="Calibri"/>
            </a:endParaRPr>
          </a:p>
        </p:txBody>
      </p:sp>
      <p:sp>
        <p:nvSpPr>
          <p:cNvPr id="388" name="Google Shape;388;p5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89" name="Google Shape;389;p5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The routine leads the programmers to </a:t>
            </a:r>
            <a:r>
              <a:rPr lang="en" sz="1800">
                <a:solidFill>
                  <a:srgbClr val="FF0000"/>
                </a:solidFill>
              </a:rPr>
              <a:t>think about details</a:t>
            </a:r>
            <a:r>
              <a:rPr lang="en" sz="1800">
                <a:solidFill>
                  <a:schemeClr val="dk1"/>
                </a:solidFill>
              </a:rPr>
              <a:t> they otherwise don’t.</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Specifically, test cases are thoughts through before the programmer is allowed to</a:t>
            </a:r>
            <a:br>
              <a:rPr lang="en" sz="1800">
                <a:solidFill>
                  <a:schemeClr val="dk1"/>
                </a:solidFill>
              </a:rPr>
            </a:br>
            <a:r>
              <a:rPr lang="en" sz="1800">
                <a:solidFill>
                  <a:schemeClr val="dk1"/>
                </a:solidFill>
              </a:rPr>
              <a:t>    </a:t>
            </a:r>
            <a:r>
              <a:rPr lang="en" sz="1800">
                <a:solidFill>
                  <a:srgbClr val="FF0000"/>
                </a:solidFill>
              </a:rPr>
              <a:t>think about the “interesting part”</a:t>
            </a:r>
            <a:r>
              <a:rPr lang="en" sz="1800">
                <a:solidFill>
                  <a:schemeClr val="dk1"/>
                </a:solidFill>
              </a:rPr>
              <a:t> of how to implement the functionality.</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Encourages “divide-and-conquer”.</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Programmers are </a:t>
            </a:r>
            <a:r>
              <a:rPr lang="en" sz="1800">
                <a:solidFill>
                  <a:srgbClr val="FF0000"/>
                </a:solidFill>
              </a:rPr>
              <a:t>never scared</a:t>
            </a:r>
            <a:r>
              <a:rPr lang="en" sz="1800">
                <a:solidFill>
                  <a:schemeClr val="dk1"/>
                </a:solidFill>
              </a:rPr>
              <a:t> to make a change that might “break” the system.</a:t>
            </a:r>
            <a:endParaRPr sz="1800">
              <a:solidFill>
                <a:schemeClr val="dk1"/>
              </a:solidFill>
            </a:endParaRPr>
          </a:p>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The </a:t>
            </a:r>
            <a:r>
              <a:rPr lang="en" sz="1800">
                <a:solidFill>
                  <a:srgbClr val="FF0000"/>
                </a:solidFill>
              </a:rPr>
              <a:t>testing time</a:t>
            </a:r>
            <a:r>
              <a:rPr lang="en" sz="1800">
                <a:solidFill>
                  <a:schemeClr val="dk1"/>
                </a:solidFill>
              </a:rPr>
              <a:t> that is often squeezed out of the end of a traditional</a:t>
            </a:r>
            <a:br>
              <a:rPr lang="en" sz="1800">
                <a:solidFill>
                  <a:schemeClr val="dk1"/>
                </a:solidFill>
              </a:rPr>
            </a:br>
            <a:r>
              <a:rPr lang="en" sz="1800">
                <a:solidFill>
                  <a:schemeClr val="dk1"/>
                </a:solidFill>
              </a:rPr>
              <a:t>    development cycle </a:t>
            </a:r>
            <a:r>
              <a:rPr lang="en" sz="1800">
                <a:solidFill>
                  <a:srgbClr val="FF0000"/>
                </a:solidFill>
              </a:rPr>
              <a:t>cannot be squeezed out.</a:t>
            </a:r>
            <a:endParaRPr sz="18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Advantages and results</a:t>
            </a:r>
            <a:endParaRPr sz="1600" b="1" i="0" u="none" strike="noStrike" cap="none">
              <a:solidFill>
                <a:srgbClr val="E66A00"/>
              </a:solidFill>
              <a:latin typeface="Calibri"/>
              <a:ea typeface="Calibri"/>
              <a:cs typeface="Calibri"/>
              <a:sym typeface="Calibri"/>
            </a:endParaRPr>
          </a:p>
        </p:txBody>
      </p:sp>
      <p:sp>
        <p:nvSpPr>
          <p:cNvPr id="396" name="Google Shape;396;p5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397" name="Google Shape;397;p5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a well designed application</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enables change</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gives confidence / removes fear</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user requirements are more easily understood</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validates your design</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shortens the programming feedback loop (really fast feedback)</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reduced software defect rate and maintenance significantly</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less debug time (hard stuff and surprises are tackled early on)</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brings professionalism to software development / requires discipline</a:t>
            </a:r>
            <a:endParaRPr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Advantages and results (regarding to code quality)</a:t>
            </a:r>
            <a:endParaRPr sz="1600" b="1" i="0" u="none" strike="noStrike" cap="none">
              <a:solidFill>
                <a:srgbClr val="E66A00"/>
              </a:solidFill>
              <a:latin typeface="Calibri"/>
              <a:ea typeface="Calibri"/>
              <a:cs typeface="Calibri"/>
              <a:sym typeface="Calibri"/>
            </a:endParaRPr>
          </a:p>
        </p:txBody>
      </p:sp>
      <p:sp>
        <p:nvSpPr>
          <p:cNvPr id="404" name="Google Shape;404;p5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05" name="Google Shape;405;p58"/>
          <p:cNvSpPr txBox="1">
            <a:spLocks noGrp="1"/>
          </p:cNvSpPr>
          <p:nvPr>
            <p:ph type="body" idx="1"/>
          </p:nvPr>
        </p:nvSpPr>
        <p:spPr>
          <a:xfrm>
            <a:off x="446600" y="1400300"/>
            <a:ext cx="3969900" cy="3253800"/>
          </a:xfrm>
          <a:prstGeom prst="rect">
            <a:avLst/>
          </a:prstGeom>
          <a:noFill/>
          <a:ln>
            <a:noFill/>
          </a:ln>
        </p:spPr>
        <p:txBody>
          <a:bodyPr spcFirstLastPara="1" wrap="square" lIns="0" tIns="45725" rIns="91425" bIns="45725" anchor="t" anchorCtr="0">
            <a:noAutofit/>
          </a:bodyPr>
          <a:lstStyle/>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flexibility</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readability</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maintainability</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predictability</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simplicity (KISS)</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loosely coupled</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YAGNI (no dead code)</a:t>
            </a:r>
            <a:endParaRPr sz="1800">
              <a:solidFill>
                <a:schemeClr val="dk1"/>
              </a:solidFill>
            </a:endParaRPr>
          </a:p>
          <a:p>
            <a:pPr marL="0" lvl="0" indent="-25400" algn="l" rtl="0">
              <a:lnSpc>
                <a:spcPct val="130000"/>
              </a:lnSpc>
              <a:spcBef>
                <a:spcPts val="0"/>
              </a:spcBef>
              <a:spcAft>
                <a:spcPts val="0"/>
              </a:spcAft>
              <a:buClr>
                <a:srgbClr val="E66A00"/>
              </a:buClr>
              <a:buSzPts val="1800"/>
              <a:buFont typeface="Noto Sans Symbols"/>
              <a:buChar char="▪"/>
            </a:pPr>
            <a:r>
              <a:rPr lang="en" sz="1800">
                <a:solidFill>
                  <a:schemeClr val="dk1"/>
                </a:solidFill>
              </a:rPr>
              <a:t>  SOLID (especially SRP)</a:t>
            </a:r>
            <a:endParaRPr sz="1800">
              <a:solidFill>
                <a:srgbClr val="FF0000"/>
              </a:solidFill>
            </a:endParaRPr>
          </a:p>
        </p:txBody>
      </p:sp>
      <p:sp>
        <p:nvSpPr>
          <p:cNvPr id="406" name="Google Shape;406;p58"/>
          <p:cNvSpPr txBox="1">
            <a:spLocks noGrp="1"/>
          </p:cNvSpPr>
          <p:nvPr>
            <p:ph type="body" idx="1"/>
          </p:nvPr>
        </p:nvSpPr>
        <p:spPr>
          <a:xfrm>
            <a:off x="4874200" y="1400300"/>
            <a:ext cx="3823200" cy="3253800"/>
          </a:xfrm>
          <a:prstGeom prst="rect">
            <a:avLst/>
          </a:prstGeom>
          <a:noFill/>
          <a:ln>
            <a:noFill/>
          </a:ln>
        </p:spPr>
        <p:txBody>
          <a:bodyPr spcFirstLastPara="1" wrap="square" lIns="0" tIns="45725" rIns="91425" bIns="45725" anchor="t" anchorCtr="0">
            <a:noAutofit/>
          </a:bodyPr>
          <a:lstStyle/>
          <a:p>
            <a:pPr marL="0" lvl="0" indent="0" algn="ctr" rtl="0">
              <a:lnSpc>
                <a:spcPct val="150000"/>
              </a:lnSpc>
              <a:spcBef>
                <a:spcPts val="0"/>
              </a:spcBef>
              <a:spcAft>
                <a:spcPts val="0"/>
              </a:spcAft>
              <a:buNone/>
            </a:pPr>
            <a:r>
              <a:rPr lang="en" sz="1800" i="1">
                <a:solidFill>
                  <a:schemeClr val="dk1"/>
                </a:solidFill>
              </a:rPr>
              <a:t>“Perfection (in design) is achieved not when there is nothing more to add, but rather when there is nothing more to take away”</a:t>
            </a:r>
            <a:endParaRPr sz="1800" i="1">
              <a:solidFill>
                <a:schemeClr val="dk1"/>
              </a:solidFill>
            </a:endParaRPr>
          </a:p>
          <a:p>
            <a:pPr marL="0" lvl="0" indent="0" algn="ctr" rtl="0">
              <a:lnSpc>
                <a:spcPct val="150000"/>
              </a:lnSpc>
              <a:spcBef>
                <a:spcPts val="0"/>
              </a:spcBef>
              <a:spcAft>
                <a:spcPts val="0"/>
              </a:spcAft>
              <a:buNone/>
            </a:pP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 most powerful designs are always</a:t>
            </a:r>
            <a:endParaRPr sz="1800" i="1">
              <a:solidFill>
                <a:schemeClr val="dk1"/>
              </a:solidFill>
            </a:endParaRPr>
          </a:p>
          <a:p>
            <a:pPr marL="0" lvl="0" indent="0" algn="ctr" rtl="0">
              <a:lnSpc>
                <a:spcPct val="150000"/>
              </a:lnSpc>
              <a:spcBef>
                <a:spcPts val="0"/>
              </a:spcBef>
              <a:spcAft>
                <a:spcPts val="0"/>
              </a:spcAft>
              <a:buNone/>
            </a:pPr>
            <a:r>
              <a:rPr lang="en" sz="1800" i="1">
                <a:solidFill>
                  <a:schemeClr val="dk1"/>
                </a:solidFill>
              </a:rPr>
              <a:t>the result of a continuous process of simplification and refinement.”</a:t>
            </a:r>
            <a:endParaRPr sz="1800" i="1">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Top 5 excuses for not unit testing / TDD</a:t>
            </a:r>
            <a:endParaRPr sz="1600" b="1" i="0" u="none" strike="noStrike" cap="none">
              <a:solidFill>
                <a:srgbClr val="E66A00"/>
              </a:solidFill>
              <a:latin typeface="Calibri"/>
              <a:ea typeface="Calibri"/>
              <a:cs typeface="Calibri"/>
              <a:sym typeface="Calibri"/>
            </a:endParaRPr>
          </a:p>
        </p:txBody>
      </p:sp>
      <p:sp>
        <p:nvSpPr>
          <p:cNvPr id="413" name="Google Shape;413;p5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14" name="Google Shape;414;p59"/>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I don’t have time to unit test</a:t>
            </a:r>
            <a:endParaRPr sz="1800">
              <a:solidFill>
                <a:schemeClr val="dk1"/>
              </a:solidFill>
            </a:endParaRPr>
          </a:p>
          <a:p>
            <a:pPr marL="0" lvl="0" indent="0" algn="l" rtl="0">
              <a:lnSpc>
                <a:spcPct val="150000"/>
              </a:lnSpc>
              <a:spcBef>
                <a:spcPts val="0"/>
              </a:spcBef>
              <a:spcAft>
                <a:spcPts val="0"/>
              </a:spcAft>
              <a:buNone/>
            </a:pPr>
            <a:endParaRPr sz="1800" i="1">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The client pays me to develop code, not write unit test</a:t>
            </a:r>
            <a:endParaRPr sz="1800">
              <a:solidFill>
                <a:schemeClr val="dk1"/>
              </a:solidFill>
            </a:endParaRPr>
          </a:p>
          <a:p>
            <a:pPr marL="0" lvl="0" indent="0" algn="l" rtl="0">
              <a:lnSpc>
                <a:spcPct val="150000"/>
              </a:lnSpc>
              <a:spcBef>
                <a:spcPts val="0"/>
              </a:spcBef>
              <a:spcAft>
                <a:spcPts val="0"/>
              </a:spcAft>
              <a:buNone/>
            </a:pPr>
            <a:endParaRPr sz="1800" i="1">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I am supporting a legacy application without unit tests</a:t>
            </a:r>
            <a:endParaRPr sz="1800">
              <a:solidFill>
                <a:schemeClr val="dk1"/>
              </a:solidFill>
            </a:endParaRPr>
          </a:p>
          <a:p>
            <a:pPr marL="0" lvl="0" indent="0" algn="l" rtl="0">
              <a:lnSpc>
                <a:spcPct val="150000"/>
              </a:lnSpc>
              <a:spcBef>
                <a:spcPts val="0"/>
              </a:spcBef>
              <a:spcAft>
                <a:spcPts val="0"/>
              </a:spcAft>
              <a:buNone/>
            </a:pPr>
            <a:endParaRPr sz="1800" i="1">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QA and User Acceptance Testing is far more effective in finding bugs</a:t>
            </a:r>
            <a:endParaRPr sz="1800">
              <a:solidFill>
                <a:schemeClr val="dk1"/>
              </a:solidFill>
            </a:endParaRPr>
          </a:p>
          <a:p>
            <a:pPr marL="0" lvl="0" indent="0" algn="l" rtl="0">
              <a:lnSpc>
                <a:spcPct val="150000"/>
              </a:lnSpc>
              <a:spcBef>
                <a:spcPts val="0"/>
              </a:spcBef>
              <a:spcAft>
                <a:spcPts val="0"/>
              </a:spcAft>
              <a:buNone/>
            </a:pPr>
            <a:endParaRPr sz="1800" i="1">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I don’t know how to unit test, or I don’t know how to write good unit tests</a:t>
            </a:r>
            <a:endParaRPr sz="1800">
              <a:solidFill>
                <a:schemeClr val="dk1"/>
              </a:solidFill>
            </a:endParaRPr>
          </a:p>
          <a:p>
            <a:pPr marL="0" lvl="0" indent="0" algn="l" rtl="0">
              <a:lnSpc>
                <a:spcPct val="100000"/>
              </a:lnSpc>
              <a:spcBef>
                <a:spcPts val="0"/>
              </a:spcBef>
              <a:spcAft>
                <a:spcPts val="0"/>
              </a:spcAft>
              <a:buNone/>
            </a:pPr>
            <a:endParaRPr sz="1800" i="1">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a:blip r:embed="rId3">
            <a:alphaModFix/>
          </a:blip>
          <a:stretch>
            <a:fillRect/>
          </a:stretch>
        </p:blipFill>
        <p:spPr>
          <a:xfrm>
            <a:off x="1369925" y="438812"/>
            <a:ext cx="6404150" cy="4265875"/>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1"/>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2"/>
          <p:cNvPicPr preferRelativeResize="0"/>
          <p:nvPr/>
        </p:nvPicPr>
        <p:blipFill>
          <a:blip r:embed="rId3">
            <a:alphaModFix/>
          </a:blip>
          <a:stretch>
            <a:fillRect/>
          </a:stretch>
        </p:blipFill>
        <p:spPr>
          <a:xfrm>
            <a:off x="1704975" y="419100"/>
            <a:ext cx="5734050" cy="430530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3"/>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63"/>
          <p:cNvPicPr preferRelativeResize="0"/>
          <p:nvPr/>
        </p:nvPicPr>
        <p:blipFill>
          <a:blip r:embed="rId3">
            <a:alphaModFix/>
          </a:blip>
          <a:stretch>
            <a:fillRect/>
          </a:stretch>
        </p:blipFill>
        <p:spPr>
          <a:xfrm>
            <a:off x="1196263" y="152400"/>
            <a:ext cx="6751471"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300050" y="1283625"/>
            <a:ext cx="4182225" cy="2576250"/>
          </a:xfrm>
          <a:prstGeom prst="rect">
            <a:avLst/>
          </a:prstGeom>
          <a:noFill/>
          <a:ln>
            <a:noFill/>
          </a:ln>
          <a:effectLst>
            <a:reflection stA="50000" endPos="40000" dist="142875" dir="5400000" fadeDir="5400012" sy="-100000" algn="bl" rotWithShape="0"/>
          </a:effectLst>
        </p:spPr>
      </p:pic>
      <p:pic>
        <p:nvPicPr>
          <p:cNvPr id="109" name="Google Shape;109;p19"/>
          <p:cNvPicPr preferRelativeResize="0"/>
          <p:nvPr/>
        </p:nvPicPr>
        <p:blipFill>
          <a:blip r:embed="rId4">
            <a:alphaModFix/>
          </a:blip>
          <a:stretch>
            <a:fillRect/>
          </a:stretch>
        </p:blipFill>
        <p:spPr>
          <a:xfrm flipH="1">
            <a:off x="4643450" y="1283625"/>
            <a:ext cx="4182225" cy="2576250"/>
          </a:xfrm>
          <a:prstGeom prst="rect">
            <a:avLst/>
          </a:prstGeom>
          <a:noFill/>
          <a:ln>
            <a:noFill/>
          </a:ln>
          <a:effectLst>
            <a:reflection stA="50000" endPos="40000" dist="142875" dir="5400000" fadeDir="5400012"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4"/>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6" name="Google Shape;446;p64"/>
          <p:cNvPicPr preferRelativeResize="0"/>
          <p:nvPr/>
        </p:nvPicPr>
        <p:blipFill>
          <a:blip r:embed="rId3">
            <a:alphaModFix/>
          </a:blip>
          <a:stretch>
            <a:fillRect/>
          </a:stretch>
        </p:blipFill>
        <p:spPr>
          <a:xfrm>
            <a:off x="685375" y="152400"/>
            <a:ext cx="7773243" cy="4838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65"/>
          <p:cNvPicPr preferRelativeResize="0"/>
          <p:nvPr/>
        </p:nvPicPr>
        <p:blipFill>
          <a:blip r:embed="rId3">
            <a:alphaModFix/>
          </a:blip>
          <a:stretch>
            <a:fillRect/>
          </a:stretch>
        </p:blipFill>
        <p:spPr>
          <a:xfrm>
            <a:off x="1804988" y="595313"/>
            <a:ext cx="5534025" cy="3952875"/>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Top 5 excuses for not unit testing / TDD</a:t>
            </a:r>
            <a:endParaRPr sz="1600" b="1" i="0" u="none" strike="noStrike" cap="none">
              <a:solidFill>
                <a:srgbClr val="E66A00"/>
              </a:solidFill>
              <a:latin typeface="Calibri"/>
              <a:ea typeface="Calibri"/>
              <a:cs typeface="Calibri"/>
              <a:sym typeface="Calibri"/>
            </a:endParaRPr>
          </a:p>
        </p:txBody>
      </p:sp>
      <p:sp>
        <p:nvSpPr>
          <p:cNvPr id="459" name="Google Shape;459;p6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60" name="Google Shape;460;p6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dirty="0">
                <a:solidFill>
                  <a:schemeClr val="dk1"/>
                </a:solidFill>
              </a:rPr>
              <a:t>  I don’t have time to unit test</a:t>
            </a:r>
            <a:endParaRPr sz="1800" dirty="0">
              <a:solidFill>
                <a:schemeClr val="dk1"/>
              </a:solidFill>
            </a:endParaRPr>
          </a:p>
          <a:p>
            <a:pPr marL="457200" lvl="0" indent="457200" algn="l" rtl="0">
              <a:lnSpc>
                <a:spcPct val="150000"/>
              </a:lnSpc>
              <a:spcBef>
                <a:spcPts val="0"/>
              </a:spcBef>
              <a:spcAft>
                <a:spcPts val="0"/>
              </a:spcAft>
              <a:buNone/>
            </a:pPr>
            <a:r>
              <a:rPr lang="en" sz="1800" i="1" dirty="0">
                <a:solidFill>
                  <a:schemeClr val="dk1"/>
                </a:solidFill>
              </a:rPr>
              <a:t>You will need to spend your time to debug and fix defects</a:t>
            </a:r>
            <a:endParaRPr sz="1800" i="1" dirty="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dirty="0">
                <a:solidFill>
                  <a:schemeClr val="dk1"/>
                </a:solidFill>
              </a:rPr>
              <a:t>  The client pays me to develop code, not write unit test</a:t>
            </a:r>
            <a:endParaRPr sz="1800" dirty="0">
              <a:solidFill>
                <a:schemeClr val="dk1"/>
              </a:solidFill>
            </a:endParaRPr>
          </a:p>
          <a:p>
            <a:pPr marL="0" lvl="0" indent="0" algn="l" rtl="0">
              <a:lnSpc>
                <a:spcPct val="150000"/>
              </a:lnSpc>
              <a:spcBef>
                <a:spcPts val="0"/>
              </a:spcBef>
              <a:spcAft>
                <a:spcPts val="0"/>
              </a:spcAft>
              <a:buNone/>
            </a:pPr>
            <a:r>
              <a:rPr lang="en" sz="1800" i="1" dirty="0">
                <a:solidFill>
                  <a:schemeClr val="dk1"/>
                </a:solidFill>
              </a:rPr>
              <a:t>	The client pays you to deliver working product</a:t>
            </a:r>
            <a:endParaRPr sz="1800" i="1" dirty="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dirty="0">
                <a:solidFill>
                  <a:schemeClr val="dk1"/>
                </a:solidFill>
              </a:rPr>
              <a:t>  I am supporting a legacy application without unit tests</a:t>
            </a:r>
            <a:endParaRPr sz="1800" dirty="0">
              <a:solidFill>
                <a:schemeClr val="dk1"/>
              </a:solidFill>
            </a:endParaRPr>
          </a:p>
          <a:p>
            <a:pPr marL="0" lvl="0" indent="0" algn="l" rtl="0">
              <a:lnSpc>
                <a:spcPct val="150000"/>
              </a:lnSpc>
              <a:spcBef>
                <a:spcPts val="0"/>
              </a:spcBef>
              <a:spcAft>
                <a:spcPts val="0"/>
              </a:spcAft>
              <a:buNone/>
            </a:pPr>
            <a:r>
              <a:rPr lang="en" sz="1800" i="1" dirty="0">
                <a:solidFill>
                  <a:schemeClr val="dk1"/>
                </a:solidFill>
              </a:rPr>
              <a:t>	You will be afraid to improve/change it without tests</a:t>
            </a:r>
            <a:endParaRPr sz="1800" i="1" dirty="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dirty="0">
                <a:solidFill>
                  <a:schemeClr val="dk1"/>
                </a:solidFill>
              </a:rPr>
              <a:t>  QA and User Acceptance Testing is far more effective in finding bugs</a:t>
            </a:r>
            <a:endParaRPr sz="1800" dirty="0">
              <a:solidFill>
                <a:schemeClr val="dk1"/>
              </a:solidFill>
            </a:endParaRPr>
          </a:p>
          <a:p>
            <a:pPr marL="0" lvl="0" indent="0" algn="l" rtl="0">
              <a:lnSpc>
                <a:spcPct val="150000"/>
              </a:lnSpc>
              <a:spcBef>
                <a:spcPts val="0"/>
              </a:spcBef>
              <a:spcAft>
                <a:spcPts val="0"/>
              </a:spcAft>
              <a:buNone/>
            </a:pPr>
            <a:r>
              <a:rPr lang="en" sz="1800" dirty="0">
                <a:solidFill>
                  <a:schemeClr val="dk1"/>
                </a:solidFill>
              </a:rPr>
              <a:t>	</a:t>
            </a:r>
            <a:r>
              <a:rPr lang="en" sz="1800" i="1" dirty="0">
                <a:solidFill>
                  <a:schemeClr val="dk1"/>
                </a:solidFill>
              </a:rPr>
              <a:t>It is rather more costly and time consuming</a:t>
            </a:r>
            <a:endParaRPr sz="1800" i="1" dirty="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dirty="0">
                <a:solidFill>
                  <a:schemeClr val="dk1"/>
                </a:solidFill>
              </a:rPr>
              <a:t>  I don’t know how to unit test, or I don’t know how to write good unit tests</a:t>
            </a:r>
            <a:endParaRPr sz="1800" dirty="0">
              <a:solidFill>
                <a:schemeClr val="dk1"/>
              </a:solidFill>
            </a:endParaRPr>
          </a:p>
          <a:p>
            <a:pPr marL="0" lvl="0" indent="0" algn="l" rtl="0">
              <a:lnSpc>
                <a:spcPct val="100000"/>
              </a:lnSpc>
              <a:spcBef>
                <a:spcPts val="0"/>
              </a:spcBef>
              <a:spcAft>
                <a:spcPts val="0"/>
              </a:spcAft>
              <a:buNone/>
            </a:pPr>
            <a:r>
              <a:rPr lang="en" sz="1800" dirty="0">
                <a:solidFill>
                  <a:schemeClr val="dk1"/>
                </a:solidFill>
              </a:rPr>
              <a:t>	</a:t>
            </a:r>
            <a:r>
              <a:rPr lang="en" sz="1800" i="1" dirty="0">
                <a:solidFill>
                  <a:schemeClr val="dk1"/>
                </a:solidFill>
              </a:rPr>
              <a:t>Learn it!</a:t>
            </a:r>
            <a:endParaRPr sz="1800" i="1" dirty="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67"/>
          <p:cNvPicPr preferRelativeResize="0"/>
          <p:nvPr/>
        </p:nvPicPr>
        <p:blipFill>
          <a:blip r:embed="rId3">
            <a:alphaModFix/>
          </a:blip>
          <a:stretch>
            <a:fillRect/>
          </a:stretch>
        </p:blipFill>
        <p:spPr>
          <a:xfrm>
            <a:off x="1499425" y="152400"/>
            <a:ext cx="6145149"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8"/>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TDD challenges:</a:t>
            </a:r>
            <a:endParaRPr sz="1600" b="1" i="0" u="none" strike="noStrike" cap="none">
              <a:solidFill>
                <a:srgbClr val="E66A00"/>
              </a:solidFill>
              <a:latin typeface="Calibri"/>
              <a:ea typeface="Calibri"/>
              <a:cs typeface="Calibri"/>
              <a:sym typeface="Calibri"/>
            </a:endParaRPr>
          </a:p>
        </p:txBody>
      </p:sp>
      <p:sp>
        <p:nvSpPr>
          <p:cNvPr id="473" name="Google Shape;473;p68"/>
          <p:cNvSpPr txBox="1">
            <a:spLocks noGrp="1"/>
          </p:cNvSpPr>
          <p:nvPr>
            <p:ph type="body" idx="1"/>
          </p:nvPr>
        </p:nvSpPr>
        <p:spPr>
          <a:xfrm>
            <a:off x="446600" y="1400300"/>
            <a:ext cx="4023600" cy="33555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management doesn’t often</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understand “internal quality” </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discipline is required</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developers are often </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stubborn and lazy</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it is hard for developers to</a:t>
            </a:r>
            <a:endParaRPr sz="1800">
              <a:solidFill>
                <a:schemeClr val="dk1"/>
              </a:solidFill>
            </a:endParaRPr>
          </a:p>
          <a:p>
            <a:pPr marL="0" lvl="0" indent="0" algn="l" rtl="0">
              <a:lnSpc>
                <a:spcPct val="100000"/>
              </a:lnSpc>
              <a:spcBef>
                <a:spcPts val="0"/>
              </a:spcBef>
              <a:spcAft>
                <a:spcPts val="0"/>
              </a:spcAft>
              <a:buNone/>
            </a:pPr>
            <a:r>
              <a:rPr lang="en" sz="1800">
                <a:solidFill>
                  <a:schemeClr val="dk1"/>
                </a:solidFill>
              </a:rPr>
              <a:t>    drop bad habits</a:t>
            </a:r>
            <a:br>
              <a:rPr lang="en" sz="1800">
                <a:solidFill>
                  <a:schemeClr val="dk1"/>
                </a:solidFill>
              </a:rPr>
            </a:br>
            <a:endParaRPr sz="1800">
              <a:solidFill>
                <a:schemeClr val="dk1"/>
              </a:solidFill>
            </a:endParaRPr>
          </a:p>
          <a:p>
            <a:pPr marL="0" lvl="0" indent="0" algn="l" rtl="0">
              <a:lnSpc>
                <a:spcPct val="100000"/>
              </a:lnSpc>
              <a:spcBef>
                <a:spcPts val="0"/>
              </a:spcBef>
              <a:spcAft>
                <a:spcPts val="0"/>
              </a:spcAft>
              <a:buNone/>
            </a:pPr>
            <a:endParaRPr sz="1800">
              <a:solidFill>
                <a:schemeClr val="dk1"/>
              </a:solidFill>
            </a:endParaRPr>
          </a:p>
          <a:p>
            <a:pPr marL="0" lvl="0" indent="0" algn="l" rtl="0">
              <a:lnSpc>
                <a:spcPct val="115000"/>
              </a:lnSpc>
              <a:spcBef>
                <a:spcPts val="0"/>
              </a:spcBef>
              <a:spcAft>
                <a:spcPts val="0"/>
              </a:spcAft>
              <a:buNone/>
            </a:pPr>
            <a:r>
              <a:rPr lang="en" sz="1600" i="1">
                <a:solidFill>
                  <a:schemeClr val="dk1"/>
                </a:solidFill>
              </a:rPr>
              <a:t>“I’m not a great programmer;</a:t>
            </a:r>
            <a:endParaRPr sz="1600" i="1">
              <a:solidFill>
                <a:schemeClr val="dk1"/>
              </a:solidFill>
            </a:endParaRPr>
          </a:p>
          <a:p>
            <a:pPr marL="0" lvl="0" indent="0" algn="l" rtl="0">
              <a:lnSpc>
                <a:spcPct val="115000"/>
              </a:lnSpc>
              <a:spcBef>
                <a:spcPts val="0"/>
              </a:spcBef>
              <a:spcAft>
                <a:spcPts val="0"/>
              </a:spcAft>
              <a:buNone/>
            </a:pPr>
            <a:r>
              <a:rPr lang="en" sz="1600" i="1">
                <a:solidFill>
                  <a:schemeClr val="dk1"/>
                </a:solidFill>
              </a:rPr>
              <a:t>I’m just a good programmer</a:t>
            </a:r>
            <a:endParaRPr sz="1600" i="1">
              <a:solidFill>
                <a:schemeClr val="dk1"/>
              </a:solidFill>
            </a:endParaRPr>
          </a:p>
          <a:p>
            <a:pPr marL="0" lvl="0" indent="0" algn="l" rtl="0">
              <a:lnSpc>
                <a:spcPct val="115000"/>
              </a:lnSpc>
              <a:spcBef>
                <a:spcPts val="0"/>
              </a:spcBef>
              <a:spcAft>
                <a:spcPts val="0"/>
              </a:spcAft>
              <a:buNone/>
            </a:pPr>
            <a:r>
              <a:rPr lang="en" sz="1600" i="1">
                <a:solidFill>
                  <a:schemeClr val="dk1"/>
                </a:solidFill>
              </a:rPr>
              <a:t>with great habits”</a:t>
            </a:r>
            <a:r>
              <a:rPr lang="en" sz="1600">
                <a:solidFill>
                  <a:schemeClr val="dk1"/>
                </a:solidFill>
              </a:rPr>
              <a:t> - Kent Beck</a:t>
            </a:r>
            <a:endParaRPr sz="1600">
              <a:solidFill>
                <a:schemeClr val="dk1"/>
              </a:solidFill>
            </a:endParaRPr>
          </a:p>
        </p:txBody>
      </p:sp>
      <p:sp>
        <p:nvSpPr>
          <p:cNvPr id="474" name="Google Shape;474;p6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475" name="Google Shape;475;p68"/>
          <p:cNvPicPr preferRelativeResize="0"/>
          <p:nvPr/>
        </p:nvPicPr>
        <p:blipFill>
          <a:blip r:embed="rId3">
            <a:alphaModFix/>
          </a:blip>
          <a:stretch>
            <a:fillRect/>
          </a:stretch>
        </p:blipFill>
        <p:spPr>
          <a:xfrm>
            <a:off x="4552950" y="1228725"/>
            <a:ext cx="4591050" cy="39147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9"/>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How to learn?</a:t>
            </a:r>
            <a:endParaRPr sz="1600" b="1" i="0" u="none" strike="noStrike" cap="none">
              <a:solidFill>
                <a:srgbClr val="E66A00"/>
              </a:solidFill>
              <a:latin typeface="Calibri"/>
              <a:ea typeface="Calibri"/>
              <a:cs typeface="Calibri"/>
              <a:sym typeface="Calibri"/>
            </a:endParaRPr>
          </a:p>
        </p:txBody>
      </p:sp>
      <p:sp>
        <p:nvSpPr>
          <p:cNvPr id="482" name="Google Shape;482;p69"/>
          <p:cNvSpPr txBox="1">
            <a:spLocks noGrp="1"/>
          </p:cNvSpPr>
          <p:nvPr>
            <p:ph type="body" idx="1"/>
          </p:nvPr>
        </p:nvSpPr>
        <p:spPr>
          <a:xfrm>
            <a:off x="446600" y="1400300"/>
            <a:ext cx="8250900" cy="33555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coding kata</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coding dojo</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baby steps</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pair programming</a:t>
            </a:r>
            <a:endParaRPr sz="1800">
              <a:solidFill>
                <a:schemeClr val="dk1"/>
              </a:solidFill>
            </a:endParaRPr>
          </a:p>
          <a:p>
            <a:pPr marL="0" lvl="0" indent="-25400" algn="l" rtl="0">
              <a:lnSpc>
                <a:spcPct val="100000"/>
              </a:lnSpc>
              <a:spcBef>
                <a:spcPts val="0"/>
              </a:spcBef>
              <a:spcAft>
                <a:spcPts val="0"/>
              </a:spcAft>
              <a:buClr>
                <a:srgbClr val="E66A00"/>
              </a:buClr>
              <a:buSzPts val="1800"/>
              <a:buFont typeface="Noto Sans Symbols"/>
              <a:buChar char="▪"/>
            </a:pPr>
            <a:r>
              <a:rPr lang="en" sz="1800">
                <a:solidFill>
                  <a:schemeClr val="dk1"/>
                </a:solidFill>
              </a:rPr>
              <a:t>  patience</a:t>
            </a:r>
            <a:br>
              <a:rPr lang="en" sz="1800">
                <a:solidFill>
                  <a:schemeClr val="dk1"/>
                </a:solidFill>
              </a:rPr>
            </a:br>
            <a:endParaRPr>
              <a:solidFill>
                <a:srgbClr val="575756"/>
              </a:solidFill>
            </a:endParaRPr>
          </a:p>
        </p:txBody>
      </p:sp>
      <p:sp>
        <p:nvSpPr>
          <p:cNvPr id="483" name="Google Shape;483;p69"/>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pic>
        <p:nvPicPr>
          <p:cNvPr id="484" name="Google Shape;484;p69"/>
          <p:cNvPicPr preferRelativeResize="0"/>
          <p:nvPr/>
        </p:nvPicPr>
        <p:blipFill>
          <a:blip r:embed="rId3">
            <a:alphaModFix/>
          </a:blip>
          <a:stretch>
            <a:fillRect/>
          </a:stretch>
        </p:blipFill>
        <p:spPr>
          <a:xfrm>
            <a:off x="3862199" y="565100"/>
            <a:ext cx="4835301" cy="4013300"/>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0"/>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Acceptance Test-Driven Development</a:t>
            </a:r>
            <a:endParaRPr sz="1600" b="1" i="0" u="none" strike="noStrike" cap="none">
              <a:solidFill>
                <a:srgbClr val="E66A00"/>
              </a:solidFill>
              <a:latin typeface="Calibri"/>
              <a:ea typeface="Calibri"/>
              <a:cs typeface="Calibri"/>
              <a:sym typeface="Calibri"/>
            </a:endParaRPr>
          </a:p>
        </p:txBody>
      </p:sp>
      <p:sp>
        <p:nvSpPr>
          <p:cNvPr id="491" name="Google Shape;491;p70"/>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492" name="Google Shape;492;p70"/>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50000"/>
              </a:lnSpc>
              <a:spcBef>
                <a:spcPts val="0"/>
              </a:spcBef>
              <a:spcAft>
                <a:spcPts val="0"/>
              </a:spcAft>
              <a:buClr>
                <a:srgbClr val="E66A00"/>
              </a:buClr>
              <a:buSzPts val="1800"/>
              <a:buFont typeface="Noto Sans Symbols"/>
              <a:buChar char="▪"/>
            </a:pPr>
            <a:r>
              <a:rPr lang="en" sz="1800">
                <a:solidFill>
                  <a:schemeClr val="dk1"/>
                </a:solidFill>
              </a:rPr>
              <a:t>  ATDD is a development methodology based on communication between the business customers, the developers, and the testers.</a:t>
            </a:r>
            <a:endParaRPr sz="1800">
              <a:solidFill>
                <a:srgbClr val="FF0000"/>
              </a:solidFill>
            </a:endParaRPr>
          </a:p>
        </p:txBody>
      </p:sp>
      <p:pic>
        <p:nvPicPr>
          <p:cNvPr id="493" name="Google Shape;493;p70"/>
          <p:cNvPicPr preferRelativeResize="0"/>
          <p:nvPr/>
        </p:nvPicPr>
        <p:blipFill>
          <a:blip r:embed="rId3">
            <a:alphaModFix/>
          </a:blip>
          <a:stretch>
            <a:fillRect/>
          </a:stretch>
        </p:blipFill>
        <p:spPr>
          <a:xfrm>
            <a:off x="5188375" y="2318050"/>
            <a:ext cx="3955624" cy="2825450"/>
          </a:xfrm>
          <a:prstGeom prst="rect">
            <a:avLst/>
          </a:prstGeom>
          <a:noFill/>
          <a:ln w="9525" cap="flat" cmpd="sng">
            <a:solidFill>
              <a:srgbClr val="7F7F7F"/>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1"/>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 name="Google Shape;500;p71"/>
          <p:cNvPicPr preferRelativeResize="0"/>
          <p:nvPr/>
        </p:nvPicPr>
        <p:blipFill>
          <a:blip r:embed="rId3">
            <a:alphaModFix/>
          </a:blip>
          <a:stretch>
            <a:fillRect/>
          </a:stretch>
        </p:blipFill>
        <p:spPr>
          <a:xfrm>
            <a:off x="827462" y="149900"/>
            <a:ext cx="7489075" cy="4843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2"/>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Continuous Integration</a:t>
            </a:r>
            <a:endParaRPr sz="1600" b="1" i="0" u="none" strike="noStrike" cap="none">
              <a:solidFill>
                <a:srgbClr val="E66A00"/>
              </a:solidFill>
              <a:latin typeface="Calibri"/>
              <a:ea typeface="Calibri"/>
              <a:cs typeface="Calibri"/>
              <a:sym typeface="Calibri"/>
            </a:endParaRPr>
          </a:p>
        </p:txBody>
      </p:sp>
      <p:sp>
        <p:nvSpPr>
          <p:cNvPr id="507" name="Google Shape;507;p7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08" name="Google Shape;508;p72"/>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spcBef>
                <a:spcPts val="0"/>
              </a:spcBef>
              <a:spcAft>
                <a:spcPts val="500"/>
              </a:spcAft>
              <a:buClr>
                <a:srgbClr val="E66A00"/>
              </a:buClr>
              <a:buSzPts val="1800"/>
              <a:buChar char="▪"/>
            </a:pPr>
            <a:r>
              <a:rPr lang="en" sz="1800">
                <a:solidFill>
                  <a:srgbClr val="7F7F7F"/>
                </a:solidFill>
              </a:rPr>
              <a:t>  </a:t>
            </a:r>
            <a:r>
              <a:rPr lang="en" sz="1800">
                <a:solidFill>
                  <a:schemeClr val="dk1"/>
                </a:solidFill>
              </a:rPr>
              <a:t>CI is the practice of merging all developer working copies to a shared mainline several times a day.</a:t>
            </a:r>
            <a:endParaRPr sz="18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3"/>
          <p:cNvSpPr/>
          <p:nvPr/>
        </p:nvSpPr>
        <p:spPr>
          <a:xfrm>
            <a:off x="-8975" y="-1975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5" name="Google Shape;515;p73"/>
          <p:cNvPicPr preferRelativeResize="0"/>
          <p:nvPr/>
        </p:nvPicPr>
        <p:blipFill>
          <a:blip r:embed="rId3">
            <a:alphaModFix/>
          </a:blip>
          <a:stretch>
            <a:fillRect/>
          </a:stretch>
        </p:blipFill>
        <p:spPr>
          <a:xfrm>
            <a:off x="1291013" y="-527625"/>
            <a:ext cx="6561975" cy="4926925"/>
          </a:xfrm>
          <a:prstGeom prst="rect">
            <a:avLst/>
          </a:prstGeom>
          <a:noFill/>
          <a:ln>
            <a:noFill/>
          </a:ln>
        </p:spPr>
      </p:pic>
      <p:sp>
        <p:nvSpPr>
          <p:cNvPr id="516" name="Google Shape;516;p73"/>
          <p:cNvSpPr/>
          <p:nvPr/>
        </p:nvSpPr>
        <p:spPr>
          <a:xfrm>
            <a:off x="-8975" y="-527625"/>
            <a:ext cx="9144000" cy="116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283853"/>
            <a:ext cx="9144001" cy="571120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4"/>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eXtreme Programming</a:t>
            </a:r>
            <a:endParaRPr sz="1600" b="1" i="0" u="none" strike="noStrike" cap="none">
              <a:solidFill>
                <a:srgbClr val="E66A00"/>
              </a:solidFill>
              <a:latin typeface="Calibri"/>
              <a:ea typeface="Calibri"/>
              <a:cs typeface="Calibri"/>
              <a:sym typeface="Calibri"/>
            </a:endParaRPr>
          </a:p>
        </p:txBody>
      </p:sp>
      <p:sp>
        <p:nvSpPr>
          <p:cNvPr id="523" name="Google Shape;523;p74"/>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24" name="Google Shape;524;p74"/>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Char char="▪"/>
            </a:pPr>
            <a:r>
              <a:rPr lang="en" sz="1800">
                <a:solidFill>
                  <a:srgbClr val="7F7F7F"/>
                </a:solidFill>
              </a:rPr>
              <a:t>  </a:t>
            </a:r>
            <a:r>
              <a:rPr lang="en" sz="1800">
                <a:solidFill>
                  <a:schemeClr val="dk1"/>
                </a:solidFill>
              </a:rPr>
              <a:t>XP is a software development methodology which is intended to improve software quality and responsiveness to changing customer requirements.</a:t>
            </a:r>
            <a:endParaRPr sz="1800">
              <a:solidFill>
                <a:schemeClr val="dk1"/>
              </a:solidFill>
            </a:endParaRPr>
          </a:p>
          <a:p>
            <a:pPr marL="0" lvl="0" indent="0" algn="l" rtl="0">
              <a:spcBef>
                <a:spcPts val="500"/>
              </a:spcBef>
              <a:spcAft>
                <a:spcPts val="500"/>
              </a:spcAft>
              <a:buNone/>
            </a:pPr>
            <a:endParaRPr sz="1800">
              <a:solidFill>
                <a:srgbClr val="7F7F7F"/>
              </a:solidFill>
            </a:endParaRPr>
          </a:p>
        </p:txBody>
      </p:sp>
      <p:pic>
        <p:nvPicPr>
          <p:cNvPr id="525" name="Google Shape;525;p74"/>
          <p:cNvPicPr preferRelativeResize="0"/>
          <p:nvPr/>
        </p:nvPicPr>
        <p:blipFill>
          <a:blip r:embed="rId3">
            <a:alphaModFix/>
          </a:blip>
          <a:stretch>
            <a:fillRect/>
          </a:stretch>
        </p:blipFill>
        <p:spPr>
          <a:xfrm>
            <a:off x="6803588" y="2269975"/>
            <a:ext cx="1893913" cy="2864126"/>
          </a:xfrm>
          <a:prstGeom prst="rect">
            <a:avLst/>
          </a:prstGeom>
          <a:noFill/>
          <a:ln w="9525" cap="flat" cmpd="sng">
            <a:solidFill>
              <a:schemeClr val="dk1"/>
            </a:solidFill>
            <a:prstDash val="solid"/>
            <a:round/>
            <a:headEnd type="none" w="sm" len="sm"/>
            <a:tailEnd type="none" w="sm" len="sm"/>
          </a:ln>
        </p:spPr>
      </p:pic>
      <p:pic>
        <p:nvPicPr>
          <p:cNvPr id="526" name="Google Shape;526;p74"/>
          <p:cNvPicPr preferRelativeResize="0"/>
          <p:nvPr/>
        </p:nvPicPr>
        <p:blipFill>
          <a:blip r:embed="rId4">
            <a:alphaModFix/>
          </a:blip>
          <a:stretch>
            <a:fillRect/>
          </a:stretch>
        </p:blipFill>
        <p:spPr>
          <a:xfrm>
            <a:off x="446625" y="2269975"/>
            <a:ext cx="2327100" cy="2864125"/>
          </a:xfrm>
          <a:prstGeom prst="rect">
            <a:avLst/>
          </a:prstGeom>
          <a:noFill/>
          <a:ln w="9525" cap="flat" cmpd="sng">
            <a:solidFill>
              <a:schemeClr val="dk1"/>
            </a:solidFill>
            <a:prstDash val="solid"/>
            <a:round/>
            <a:headEnd type="none" w="sm" len="sm"/>
            <a:tailEnd type="none" w="sm" len="sm"/>
          </a:ln>
        </p:spPr>
      </p:pic>
      <p:pic>
        <p:nvPicPr>
          <p:cNvPr id="527" name="Google Shape;527;p74"/>
          <p:cNvPicPr preferRelativeResize="0"/>
          <p:nvPr/>
        </p:nvPicPr>
        <p:blipFill>
          <a:blip r:embed="rId5">
            <a:alphaModFix/>
          </a:blip>
          <a:stretch>
            <a:fillRect/>
          </a:stretch>
        </p:blipFill>
        <p:spPr>
          <a:xfrm>
            <a:off x="3660800" y="2217570"/>
            <a:ext cx="2327100" cy="291653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5"/>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eXtreme Programming</a:t>
            </a:r>
            <a:endParaRPr sz="1600" b="1">
              <a:solidFill>
                <a:srgbClr val="E66A00"/>
              </a:solidFill>
              <a:latin typeface="Calibri"/>
              <a:ea typeface="Calibri"/>
              <a:cs typeface="Calibri"/>
              <a:sym typeface="Calibri"/>
            </a:endParaRPr>
          </a:p>
          <a:p>
            <a:pPr marL="0" marR="0" lvl="0" indent="0" algn="l" rtl="0">
              <a:spcBef>
                <a:spcPts val="0"/>
              </a:spcBef>
              <a:spcAft>
                <a:spcPts val="0"/>
              </a:spcAft>
              <a:buClr>
                <a:srgbClr val="60912B"/>
              </a:buClr>
              <a:buFont typeface="Calibri"/>
              <a:buNone/>
            </a:pPr>
            <a:endParaRPr sz="1700" b="1">
              <a:solidFill>
                <a:srgbClr val="E66A00"/>
              </a:solidFill>
              <a:latin typeface="Calibri"/>
              <a:ea typeface="Calibri"/>
              <a:cs typeface="Calibri"/>
              <a:sym typeface="Calibri"/>
            </a:endParaRPr>
          </a:p>
        </p:txBody>
      </p:sp>
      <p:sp>
        <p:nvSpPr>
          <p:cNvPr id="534" name="Google Shape;534;p75"/>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35" name="Google Shape;535;p75"/>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Char char="▪"/>
            </a:pPr>
            <a:r>
              <a:rPr lang="en" sz="1800">
                <a:solidFill>
                  <a:srgbClr val="7F7F7F"/>
                </a:solidFill>
              </a:rPr>
              <a:t>  </a:t>
            </a:r>
            <a:r>
              <a:rPr lang="en" sz="1800">
                <a:solidFill>
                  <a:schemeClr val="dk1"/>
                </a:solidFill>
              </a:rPr>
              <a:t>TDD / ATDD</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pair programming</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incremental design</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simplicity (YAGNI)</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clean code</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CI</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frequent small releases</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embracing change</a:t>
            </a:r>
            <a:endParaRPr sz="1800">
              <a:solidFill>
                <a:schemeClr val="dk1"/>
              </a:solidFill>
            </a:endParaRPr>
          </a:p>
          <a:p>
            <a:pPr marL="0" lvl="0" indent="-25400" algn="l" rtl="0">
              <a:lnSpc>
                <a:spcPct val="115000"/>
              </a:lnSpc>
              <a:spcBef>
                <a:spcPts val="500"/>
              </a:spcBef>
              <a:spcAft>
                <a:spcPts val="500"/>
              </a:spcAft>
              <a:buClr>
                <a:srgbClr val="E66A00"/>
              </a:buClr>
              <a:buSzPts val="1800"/>
              <a:buChar char="▪"/>
            </a:pPr>
            <a:r>
              <a:rPr lang="en" sz="1800">
                <a:solidFill>
                  <a:schemeClr val="dk1"/>
                </a:solidFill>
              </a:rPr>
              <a:t>  shared understanding (ATDD)</a:t>
            </a:r>
            <a:endParaRPr sz="1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6"/>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XP is about</a:t>
            </a:r>
            <a:endParaRPr sz="1600" b="1">
              <a:solidFill>
                <a:srgbClr val="E66A00"/>
              </a:solidFill>
              <a:latin typeface="Calibri"/>
              <a:ea typeface="Calibri"/>
              <a:cs typeface="Calibri"/>
              <a:sym typeface="Calibri"/>
            </a:endParaRPr>
          </a:p>
          <a:p>
            <a:pPr marL="0" marR="0" lvl="0" indent="0" algn="l" rtl="0">
              <a:spcBef>
                <a:spcPts val="0"/>
              </a:spcBef>
              <a:spcAft>
                <a:spcPts val="0"/>
              </a:spcAft>
              <a:buClr>
                <a:srgbClr val="60912B"/>
              </a:buClr>
              <a:buFont typeface="Calibri"/>
              <a:buNone/>
            </a:pPr>
            <a:endParaRPr sz="1700" b="1">
              <a:solidFill>
                <a:srgbClr val="E66A00"/>
              </a:solidFill>
              <a:latin typeface="Calibri"/>
              <a:ea typeface="Calibri"/>
              <a:cs typeface="Calibri"/>
              <a:sym typeface="Calibri"/>
            </a:endParaRPr>
          </a:p>
        </p:txBody>
      </p:sp>
      <p:sp>
        <p:nvSpPr>
          <p:cNvPr id="542" name="Google Shape;542;p76"/>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43" name="Google Shape;543;p76"/>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Char char="▪"/>
            </a:pPr>
            <a:r>
              <a:rPr lang="en" sz="1800">
                <a:solidFill>
                  <a:srgbClr val="7F7F7F"/>
                </a:solidFill>
              </a:rPr>
              <a:t>  </a:t>
            </a:r>
            <a:r>
              <a:rPr lang="en" sz="1800">
                <a:solidFill>
                  <a:schemeClr val="dk1"/>
                </a:solidFill>
              </a:rPr>
              <a:t>writing great code</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improving skills and giving up bad habits</a:t>
            </a:r>
            <a:endParaRPr sz="1800">
              <a:solidFill>
                <a:schemeClr val="dk1"/>
              </a:solidFill>
            </a:endParaRPr>
          </a:p>
          <a:p>
            <a:pPr marL="0" lvl="0" indent="-25400" algn="l" rtl="0">
              <a:lnSpc>
                <a:spcPct val="115000"/>
              </a:lnSpc>
              <a:spcBef>
                <a:spcPts val="500"/>
              </a:spcBef>
              <a:spcAft>
                <a:spcPts val="0"/>
              </a:spcAft>
              <a:buClr>
                <a:srgbClr val="E66A00"/>
              </a:buClr>
              <a:buSzPts val="1800"/>
              <a:buChar char="▪"/>
            </a:pPr>
            <a:r>
              <a:rPr lang="en" sz="1800">
                <a:solidFill>
                  <a:schemeClr val="dk1"/>
                </a:solidFill>
              </a:rPr>
              <a:t>  keeping the costs of change low</a:t>
            </a:r>
            <a:endParaRPr sz="1800">
              <a:solidFill>
                <a:schemeClr val="dk1"/>
              </a:solidFill>
            </a:endParaRPr>
          </a:p>
          <a:p>
            <a:pPr marL="0" lvl="0" indent="0" algn="l" rtl="0">
              <a:lnSpc>
                <a:spcPct val="115000"/>
              </a:lnSpc>
              <a:spcBef>
                <a:spcPts val="500"/>
              </a:spcBef>
              <a:spcAft>
                <a:spcPts val="0"/>
              </a:spcAft>
              <a:buNone/>
            </a:pPr>
            <a:endParaRPr sz="1800">
              <a:solidFill>
                <a:schemeClr val="dk1"/>
              </a:solidFill>
            </a:endParaRPr>
          </a:p>
          <a:p>
            <a:pPr marL="0" lvl="0" indent="0" algn="l" rtl="0">
              <a:lnSpc>
                <a:spcPct val="115000"/>
              </a:lnSpc>
              <a:spcBef>
                <a:spcPts val="500"/>
              </a:spcBef>
              <a:spcAft>
                <a:spcPts val="0"/>
              </a:spcAft>
              <a:buNone/>
            </a:pPr>
            <a:endParaRPr sz="1800">
              <a:solidFill>
                <a:schemeClr val="dk1"/>
              </a:solidFill>
            </a:endParaRPr>
          </a:p>
          <a:p>
            <a:pPr marL="0" lvl="0" indent="0" algn="r" rtl="0">
              <a:spcBef>
                <a:spcPts val="500"/>
              </a:spcBef>
              <a:spcAft>
                <a:spcPts val="0"/>
              </a:spcAft>
              <a:buNone/>
            </a:pPr>
            <a:r>
              <a:rPr lang="en" sz="1800" i="1">
                <a:solidFill>
                  <a:schemeClr val="dk1"/>
                </a:solidFill>
              </a:rPr>
              <a:t>“No matter what the client says the problem is, </a:t>
            </a:r>
            <a:endParaRPr sz="1800" i="1">
              <a:solidFill>
                <a:schemeClr val="dk1"/>
              </a:solidFill>
            </a:endParaRPr>
          </a:p>
          <a:p>
            <a:pPr marL="0" lvl="0" indent="0" algn="r" rtl="0">
              <a:spcBef>
                <a:spcPts val="500"/>
              </a:spcBef>
              <a:spcAft>
                <a:spcPts val="0"/>
              </a:spcAft>
              <a:buNone/>
            </a:pPr>
            <a:r>
              <a:rPr lang="en" sz="1800" i="1">
                <a:solidFill>
                  <a:schemeClr val="dk1"/>
                </a:solidFill>
              </a:rPr>
              <a:t>it is always a people problem. </a:t>
            </a:r>
            <a:endParaRPr sz="1800" i="1">
              <a:solidFill>
                <a:schemeClr val="dk1"/>
              </a:solidFill>
            </a:endParaRPr>
          </a:p>
          <a:p>
            <a:pPr marL="0" lvl="0" indent="0" algn="r" rtl="0">
              <a:spcBef>
                <a:spcPts val="500"/>
              </a:spcBef>
              <a:spcAft>
                <a:spcPts val="500"/>
              </a:spcAft>
              <a:buNone/>
            </a:pPr>
            <a:r>
              <a:rPr lang="en" sz="1800" i="1">
                <a:solidFill>
                  <a:schemeClr val="dk1"/>
                </a:solidFill>
              </a:rPr>
              <a:t>Technical fixes alone are not enough.”</a:t>
            </a:r>
            <a:endParaRPr sz="1800" i="1">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7"/>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700" b="1">
              <a:solidFill>
                <a:srgbClr val="E66A00"/>
              </a:solidFill>
              <a:latin typeface="Calibri"/>
              <a:ea typeface="Calibri"/>
              <a:cs typeface="Calibri"/>
              <a:sym typeface="Calibri"/>
            </a:endParaRPr>
          </a:p>
        </p:txBody>
      </p:sp>
      <p:sp>
        <p:nvSpPr>
          <p:cNvPr id="550" name="Google Shape;550;p77"/>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51" name="Google Shape;551;p77"/>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0" algn="ctr" rtl="0">
              <a:spcBef>
                <a:spcPts val="0"/>
              </a:spcBef>
              <a:spcAft>
                <a:spcPts val="0"/>
              </a:spcAft>
              <a:buNone/>
            </a:pPr>
            <a:endParaRPr sz="1800" i="1">
              <a:solidFill>
                <a:srgbClr val="7F7F7F"/>
              </a:solidFill>
            </a:endParaRPr>
          </a:p>
          <a:p>
            <a:pPr marL="0" lvl="0" indent="0" algn="l" rtl="0">
              <a:spcBef>
                <a:spcPts val="500"/>
              </a:spcBef>
              <a:spcAft>
                <a:spcPts val="0"/>
              </a:spcAft>
              <a:buNone/>
            </a:pPr>
            <a:endParaRPr sz="1800" i="1">
              <a:solidFill>
                <a:srgbClr val="7F7F7F"/>
              </a:solidFill>
            </a:endParaRPr>
          </a:p>
          <a:p>
            <a:pPr marL="0" lvl="0" indent="0" algn="ctr" rtl="0">
              <a:spcBef>
                <a:spcPts val="500"/>
              </a:spcBef>
              <a:spcAft>
                <a:spcPts val="500"/>
              </a:spcAft>
              <a:buNone/>
            </a:pPr>
            <a:r>
              <a:rPr lang="en" sz="1800" i="1">
                <a:solidFill>
                  <a:schemeClr val="dk1"/>
                </a:solidFill>
              </a:rPr>
              <a:t>“A methodology is only as effective as the people involved”</a:t>
            </a:r>
            <a:endParaRPr sz="1800" i="1">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8"/>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endParaRPr sz="1600" b="1" i="0" u="none" strike="noStrike" cap="none">
              <a:solidFill>
                <a:srgbClr val="E66A00"/>
              </a:solidFill>
              <a:latin typeface="Calibri"/>
              <a:ea typeface="Calibri"/>
              <a:cs typeface="Calibri"/>
              <a:sym typeface="Calibri"/>
            </a:endParaRPr>
          </a:p>
        </p:txBody>
      </p:sp>
      <p:sp>
        <p:nvSpPr>
          <p:cNvPr id="558" name="Google Shape;558;p78"/>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559" name="Google Shape;559;p78"/>
          <p:cNvSpPr txBox="1">
            <a:spLocks noGrp="1"/>
          </p:cNvSpPr>
          <p:nvPr>
            <p:ph type="body" idx="1"/>
          </p:nvPr>
        </p:nvSpPr>
        <p:spPr>
          <a:xfrm>
            <a:off x="446600" y="1400300"/>
            <a:ext cx="5630400" cy="32538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0"/>
              </a:spcAft>
              <a:buNone/>
            </a:pPr>
            <a:r>
              <a:rPr lang="en" sz="1800" i="1">
                <a:solidFill>
                  <a:schemeClr val="dk1"/>
                </a:solidFill>
              </a:rPr>
              <a:t>“A significant advantage of TDD is that it enables you to take small steps when writing software. This is a practice that I have promoted for years because it is far more productive than attempting to code in large steps.”</a:t>
            </a:r>
            <a:endParaRPr sz="1800">
              <a:solidFill>
                <a:schemeClr val="dk1"/>
              </a:solidFill>
            </a:endParaRPr>
          </a:p>
          <a:p>
            <a:pPr marL="0" lvl="0" indent="0" algn="ctr" rtl="0">
              <a:lnSpc>
                <a:spcPct val="200000"/>
              </a:lnSpc>
              <a:spcBef>
                <a:spcPts val="500"/>
              </a:spcBef>
              <a:spcAft>
                <a:spcPts val="500"/>
              </a:spcAft>
              <a:buNone/>
            </a:pPr>
            <a:r>
              <a:rPr lang="en" sz="1800">
                <a:solidFill>
                  <a:schemeClr val="dk1"/>
                </a:solidFill>
              </a:rPr>
              <a:t>/ Kent Beck /</a:t>
            </a:r>
            <a:endParaRPr sz="1800">
              <a:solidFill>
                <a:schemeClr val="dk1"/>
              </a:solidFill>
            </a:endParaRPr>
          </a:p>
        </p:txBody>
      </p:sp>
      <p:pic>
        <p:nvPicPr>
          <p:cNvPr id="560" name="Google Shape;560;p78"/>
          <p:cNvPicPr preferRelativeResize="0"/>
          <p:nvPr/>
        </p:nvPicPr>
        <p:blipFill>
          <a:blip r:embed="rId3">
            <a:alphaModFix/>
          </a:blip>
          <a:stretch>
            <a:fillRect/>
          </a:stretch>
        </p:blipFill>
        <p:spPr>
          <a:xfrm>
            <a:off x="6803613" y="1444125"/>
            <a:ext cx="1893913" cy="286412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9"/>
          <p:cNvSpPr/>
          <p:nvPr/>
        </p:nvSpPr>
        <p:spPr>
          <a:xfrm>
            <a:off x="-32700" y="-34875"/>
            <a:ext cx="9176700" cy="5178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79"/>
          <p:cNvPicPr preferRelativeResize="0"/>
          <p:nvPr/>
        </p:nvPicPr>
        <p:blipFill>
          <a:blip r:embed="rId3">
            <a:alphaModFix/>
          </a:blip>
          <a:stretch>
            <a:fillRect/>
          </a:stretch>
        </p:blipFill>
        <p:spPr>
          <a:xfrm>
            <a:off x="2667000" y="666750"/>
            <a:ext cx="3810000" cy="381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0"/>
          <p:cNvSpPr txBox="1">
            <a:spLocks noGrp="1"/>
          </p:cNvSpPr>
          <p:nvPr>
            <p:ph type="body" idx="1"/>
          </p:nvPr>
        </p:nvSpPr>
        <p:spPr>
          <a:xfrm>
            <a:off x="1504500" y="4255475"/>
            <a:ext cx="7155900" cy="506700"/>
          </a:xfrm>
          <a:prstGeom prst="rect">
            <a:avLst/>
          </a:prstGeom>
          <a:noFill/>
          <a:ln>
            <a:noFill/>
          </a:ln>
        </p:spPr>
        <p:txBody>
          <a:bodyPr spcFirstLastPara="1" wrap="square" lIns="0" tIns="45725" rIns="91425" bIns="45725" anchor="t" anchorCtr="0">
            <a:noAutofit/>
          </a:bodyPr>
          <a:lstStyle/>
          <a:p>
            <a:pPr marL="0" lvl="0" indent="0" algn="ctr" rtl="0">
              <a:lnSpc>
                <a:spcPct val="200000"/>
              </a:lnSpc>
              <a:spcBef>
                <a:spcPts val="0"/>
              </a:spcBef>
              <a:spcAft>
                <a:spcPts val="500"/>
              </a:spcAft>
              <a:buNone/>
            </a:pPr>
            <a:r>
              <a:rPr lang="en" sz="1800" i="1" u="sng">
                <a:solidFill>
                  <a:schemeClr val="hlink"/>
                </a:solidFill>
                <a:hlinkClick r:id="rId3"/>
              </a:rPr>
              <a:t>https://github.com/domahidizoltan/presentation-ease-your-life-with-tdd</a:t>
            </a:r>
            <a:endParaRPr sz="1800" u="sng">
              <a:solidFill>
                <a:srgbClr val="222222"/>
              </a:solidFill>
            </a:endParaRPr>
          </a:p>
        </p:txBody>
      </p:sp>
      <p:pic>
        <p:nvPicPr>
          <p:cNvPr id="574" name="Google Shape;574;p80"/>
          <p:cNvPicPr preferRelativeResize="0"/>
          <p:nvPr/>
        </p:nvPicPr>
        <p:blipFill>
          <a:blip r:embed="rId4">
            <a:alphaModFix/>
          </a:blip>
          <a:stretch>
            <a:fillRect/>
          </a:stretch>
        </p:blipFill>
        <p:spPr>
          <a:xfrm>
            <a:off x="3190900" y="678266"/>
            <a:ext cx="2762200" cy="2762200"/>
          </a:xfrm>
          <a:prstGeom prst="rect">
            <a:avLst/>
          </a:prstGeom>
          <a:noFill/>
          <a:ln>
            <a:noFill/>
          </a:ln>
        </p:spPr>
      </p:pic>
      <p:pic>
        <p:nvPicPr>
          <p:cNvPr id="575" name="Google Shape;575;p80"/>
          <p:cNvPicPr preferRelativeResize="0"/>
          <p:nvPr/>
        </p:nvPicPr>
        <p:blipFill>
          <a:blip r:embed="rId5">
            <a:alphaModFix/>
          </a:blip>
          <a:stretch>
            <a:fillRect/>
          </a:stretch>
        </p:blipFill>
        <p:spPr>
          <a:xfrm>
            <a:off x="385525" y="3921125"/>
            <a:ext cx="930899" cy="930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i="0" u="none" strike="noStrike" cap="none">
                <a:solidFill>
                  <a:srgbClr val="E66A00"/>
                </a:solidFill>
                <a:latin typeface="Calibri"/>
                <a:ea typeface="Calibri"/>
                <a:cs typeface="Calibri"/>
                <a:sym typeface="Calibri"/>
              </a:rPr>
              <a:t>Resources</a:t>
            </a:r>
            <a:endParaRPr sz="1700" b="1" i="0" u="none" strike="noStrike" cap="none">
              <a:solidFill>
                <a:srgbClr val="E66A00"/>
              </a:solidFill>
              <a:latin typeface="Calibri"/>
              <a:ea typeface="Calibri"/>
              <a:cs typeface="Calibri"/>
              <a:sym typeface="Calibri"/>
            </a:endParaRPr>
          </a:p>
        </p:txBody>
      </p:sp>
      <p:sp>
        <p:nvSpPr>
          <p:cNvPr id="581" name="Google Shape;581;p81"/>
          <p:cNvSpPr txBox="1">
            <a:spLocks noGrp="1"/>
          </p:cNvSpPr>
          <p:nvPr>
            <p:ph type="body" idx="1"/>
          </p:nvPr>
        </p:nvSpPr>
        <p:spPr>
          <a:xfrm>
            <a:off x="446600" y="1400300"/>
            <a:ext cx="8250900" cy="3552300"/>
          </a:xfrm>
          <a:prstGeom prst="rect">
            <a:avLst/>
          </a:prstGeom>
          <a:noFill/>
          <a:ln>
            <a:noFill/>
          </a:ln>
        </p:spPr>
        <p:txBody>
          <a:bodyPr spcFirstLastPara="1" wrap="square" lIns="0" tIns="45725" rIns="91425" bIns="45725" anchor="t" anchorCtr="0">
            <a:noAutofit/>
          </a:bodyPr>
          <a:lstStyle/>
          <a:p>
            <a:pPr marL="0" lvl="0" indent="-25400" algn="l" rtl="0">
              <a:lnSpc>
                <a:spcPct val="100000"/>
              </a:lnSpc>
              <a:spcBef>
                <a:spcPts val="0"/>
              </a:spcBef>
              <a:spcAft>
                <a:spcPts val="0"/>
              </a:spcAft>
              <a:buClr>
                <a:srgbClr val="E66A00"/>
              </a:buClr>
              <a:buSzPts val="1800"/>
              <a:buChar char="▪"/>
            </a:pPr>
            <a:r>
              <a:rPr lang="en" dirty="0"/>
              <a:t>  </a:t>
            </a:r>
            <a:r>
              <a:rPr lang="en" sz="1600" u="sng" dirty="0">
                <a:solidFill>
                  <a:schemeClr val="hlink"/>
                </a:solidFill>
                <a:hlinkClick r:id="rId3"/>
              </a:rPr>
              <a:t>https://en.wikipedia.org/wiki/Software_testing</a:t>
            </a:r>
            <a:endParaRPr sz="1600" dirty="0"/>
          </a:p>
          <a:p>
            <a:pPr marL="0" lvl="0" indent="-25400" algn="l" rtl="0">
              <a:lnSpc>
                <a:spcPct val="100000"/>
              </a:lnSpc>
              <a:spcBef>
                <a:spcPts val="500"/>
              </a:spcBef>
              <a:spcAft>
                <a:spcPts val="0"/>
              </a:spcAft>
              <a:buClr>
                <a:srgbClr val="E66A00"/>
              </a:buClr>
              <a:buSzPts val="1800"/>
              <a:buChar char="▪"/>
            </a:pPr>
            <a:r>
              <a:rPr lang="en" sz="1600" dirty="0"/>
              <a:t>  </a:t>
            </a:r>
            <a:r>
              <a:rPr lang="en" sz="1600" u="sng" dirty="0">
                <a:solidFill>
                  <a:schemeClr val="hlink"/>
                </a:solidFill>
                <a:hlinkClick r:id="rId4"/>
              </a:rPr>
              <a:t>https://martinfowler.com/articles/microservice-testing</a:t>
            </a:r>
            <a:endParaRPr sz="1600" dirty="0"/>
          </a:p>
          <a:p>
            <a:pPr marL="0" lvl="0" indent="-25400" algn="l" rtl="0">
              <a:lnSpc>
                <a:spcPct val="100000"/>
              </a:lnSpc>
              <a:spcBef>
                <a:spcPts val="500"/>
              </a:spcBef>
              <a:spcAft>
                <a:spcPts val="0"/>
              </a:spcAft>
              <a:buClr>
                <a:srgbClr val="E66A00"/>
              </a:buClr>
              <a:buSzPts val="1800"/>
              <a:buChar char="▪"/>
            </a:pPr>
            <a:r>
              <a:rPr lang="en" sz="1600" dirty="0"/>
              <a:t>  </a:t>
            </a:r>
            <a:r>
              <a:rPr lang="en" sz="1600" u="sng" dirty="0">
                <a:solidFill>
                  <a:schemeClr val="hlink"/>
                </a:solidFill>
                <a:hlinkClick r:id="rId5"/>
              </a:rPr>
              <a:t>https://www.slideshare.net/lemiorhan/the-engines-of-</a:t>
            </a:r>
            <a:r>
              <a:rPr lang="en" sz="1600" u="sng" dirty="0">
                <a:solidFill>
                  <a:schemeClr val="hlink"/>
                </a:solidFill>
                <a:hlinkClick r:id="rId6"/>
              </a:rPr>
              <a:t>software-development-</a:t>
            </a:r>
            <a:br>
              <a:rPr lang="en" sz="1600" u="sng" dirty="0">
                <a:solidFill>
                  <a:schemeClr val="hlink"/>
                </a:solidFill>
                <a:hlinkClick r:id="rId6"/>
              </a:rPr>
            </a:br>
            <a:r>
              <a:rPr lang="en" sz="1600" u="sng" dirty="0">
                <a:solidFill>
                  <a:schemeClr val="hlink"/>
                </a:solidFill>
                <a:hlinkClick r:id="rId6"/>
              </a:rPr>
              <a:t>testing-and-test-driven-development/</a:t>
            </a:r>
            <a:endParaRPr sz="1600" dirty="0"/>
          </a:p>
          <a:p>
            <a:pPr marL="0" lvl="0" indent="-25400" algn="l" rtl="0">
              <a:lnSpc>
                <a:spcPct val="100000"/>
              </a:lnSpc>
              <a:spcBef>
                <a:spcPts val="500"/>
              </a:spcBef>
              <a:spcAft>
                <a:spcPts val="0"/>
              </a:spcAft>
              <a:buClr>
                <a:srgbClr val="E66A00"/>
              </a:buClr>
              <a:buSzPts val="1800"/>
              <a:buChar char="▪"/>
            </a:pPr>
            <a:r>
              <a:rPr lang="en" sz="1600" dirty="0"/>
              <a:t>  </a:t>
            </a:r>
            <a:r>
              <a:rPr lang="en" sz="1600" u="sng" dirty="0">
                <a:solidFill>
                  <a:schemeClr val="hlink"/>
                </a:solidFill>
                <a:hlinkClick r:id="rId7"/>
              </a:rPr>
              <a:t>http://agiledata.org/essays/tdd.html</a:t>
            </a:r>
            <a:endParaRPr sz="1600" dirty="0"/>
          </a:p>
          <a:p>
            <a:pPr marL="0" lvl="0" indent="-25400" algn="l" rtl="0">
              <a:lnSpc>
                <a:spcPct val="100000"/>
              </a:lnSpc>
              <a:spcBef>
                <a:spcPts val="500"/>
              </a:spcBef>
              <a:spcAft>
                <a:spcPts val="0"/>
              </a:spcAft>
              <a:buClr>
                <a:srgbClr val="E66A00"/>
              </a:buClr>
              <a:buSzPts val="1800"/>
              <a:buChar char="▪"/>
            </a:pPr>
            <a:r>
              <a:rPr lang="en" sz="1600" dirty="0"/>
              <a:t>  </a:t>
            </a:r>
            <a:r>
              <a:rPr lang="en" sz="1600" u="sng" dirty="0">
                <a:solidFill>
                  <a:schemeClr val="hlink"/>
                </a:solidFill>
                <a:hlinkClick r:id="rId8"/>
              </a:rPr>
              <a:t>https://www.slideshare.net/guestc8093a6/test-driven-development-1000421</a:t>
            </a:r>
            <a:endParaRPr sz="1600" dirty="0"/>
          </a:p>
          <a:p>
            <a:pPr marL="0" lvl="0" indent="-25400" algn="l" rtl="0">
              <a:lnSpc>
                <a:spcPct val="100000"/>
              </a:lnSpc>
              <a:spcBef>
                <a:spcPts val="500"/>
              </a:spcBef>
              <a:spcAft>
                <a:spcPts val="0"/>
              </a:spcAft>
              <a:buClr>
                <a:srgbClr val="E66A00"/>
              </a:buClr>
              <a:buSzPts val="1800"/>
              <a:buChar char="▪"/>
            </a:pPr>
            <a:r>
              <a:rPr lang="en" sz="1600" dirty="0"/>
              <a:t>  </a:t>
            </a:r>
            <a:r>
              <a:rPr lang="en" sz="1600" u="sng" dirty="0">
                <a:solidFill>
                  <a:schemeClr val="hlink"/>
                </a:solidFill>
                <a:hlinkClick r:id="rId9"/>
              </a:rPr>
              <a:t>https://www.slideshare.net/haochenglee/test-driven-developmentcontinuousintegration</a:t>
            </a:r>
            <a:endParaRPr sz="1600" dirty="0"/>
          </a:p>
          <a:p>
            <a:pPr marL="0" lvl="0" indent="-25400" algn="l" rtl="0">
              <a:lnSpc>
                <a:spcPct val="100000"/>
              </a:lnSpc>
              <a:spcBef>
                <a:spcPts val="500"/>
              </a:spcBef>
              <a:spcAft>
                <a:spcPts val="500"/>
              </a:spcAft>
              <a:buClr>
                <a:srgbClr val="E66A00"/>
              </a:buClr>
              <a:buSzPts val="1800"/>
              <a:buChar char="▪"/>
            </a:pPr>
            <a:r>
              <a:rPr lang="en" sz="1600" dirty="0"/>
              <a:t>  </a:t>
            </a:r>
            <a:r>
              <a:rPr lang="en" sz="1600" u="sng" dirty="0">
                <a:solidFill>
                  <a:schemeClr val="hlink"/>
                </a:solidFill>
                <a:hlinkClick r:id="rId10"/>
              </a:rPr>
              <a:t>https://en.wikipedia.org/wiki/Test-driven_development</a:t>
            </a:r>
            <a:endParaRPr sz="1600" dirty="0"/>
          </a:p>
        </p:txBody>
      </p:sp>
      <p:sp>
        <p:nvSpPr>
          <p:cNvPr id="582" name="Google Shape;582;p81"/>
          <p:cNvSpPr txBox="1">
            <a:spLocks noGrp="1"/>
          </p:cNvSpPr>
          <p:nvPr>
            <p:ph type="body" idx="2"/>
          </p:nvPr>
        </p:nvSpPr>
        <p:spPr>
          <a:xfrm>
            <a:off x="446612" y="508203"/>
            <a:ext cx="8250777" cy="276944"/>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2"/>
          <p:cNvSpPr txBox="1">
            <a:spLocks noGrp="1"/>
          </p:cNvSpPr>
          <p:nvPr>
            <p:ph type="title"/>
          </p:nvPr>
        </p:nvSpPr>
        <p:spPr>
          <a:xfrm>
            <a:off x="467544" y="3579870"/>
            <a:ext cx="8229600" cy="504000"/>
          </a:xfrm>
          <a:prstGeom prst="rect">
            <a:avLst/>
          </a:prstGeom>
          <a:noFill/>
          <a:ln>
            <a:noFill/>
          </a:ln>
        </p:spPr>
        <p:txBody>
          <a:bodyPr spcFirstLastPara="1" wrap="square" lIns="0" tIns="45725" rIns="91425" bIns="45725" anchor="t" anchorCtr="0">
            <a:noAutofit/>
          </a:bodyPr>
          <a:lstStyle/>
          <a:p>
            <a:pPr marL="0" marR="0" lvl="0" indent="0" algn="ctr" rtl="0">
              <a:spcBef>
                <a:spcPts val="0"/>
              </a:spcBef>
              <a:spcAft>
                <a:spcPts val="0"/>
              </a:spcAft>
              <a:buClr>
                <a:srgbClr val="575756"/>
              </a:buClr>
              <a:buFont typeface="Calibri"/>
              <a:buNone/>
            </a:pPr>
            <a:r>
              <a:rPr lang="en" sz="2400">
                <a:solidFill>
                  <a:srgbClr val="575756"/>
                </a:solidFill>
                <a:latin typeface="Calibri"/>
                <a:ea typeface="Calibri"/>
                <a:cs typeface="Calibri"/>
                <a:sym typeface="Calibri"/>
              </a:rPr>
              <a:t>Ease your life with T.D.D.</a:t>
            </a:r>
            <a:endParaRPr sz="2400" i="0" u="none" strike="noStrike" cap="none">
              <a:solidFill>
                <a:srgbClr val="575756"/>
              </a:solidFill>
              <a:latin typeface="Calibri"/>
              <a:ea typeface="Calibri"/>
              <a:cs typeface="Calibri"/>
              <a:sym typeface="Calibri"/>
            </a:endParaRPr>
          </a:p>
        </p:txBody>
      </p:sp>
      <p:pic>
        <p:nvPicPr>
          <p:cNvPr id="589" name="Google Shape;589;p82"/>
          <p:cNvPicPr preferRelativeResize="0"/>
          <p:nvPr/>
        </p:nvPicPr>
        <p:blipFill>
          <a:blip r:embed="rId3">
            <a:alphaModFix/>
          </a:blip>
          <a:stretch>
            <a:fillRect/>
          </a:stretch>
        </p:blipFill>
        <p:spPr>
          <a:xfrm>
            <a:off x="3058350" y="1177525"/>
            <a:ext cx="3048000" cy="2200275"/>
          </a:xfrm>
          <a:prstGeom prst="rect">
            <a:avLst/>
          </a:prstGeom>
          <a:noFill/>
          <a:ln w="9525" cap="flat" cmpd="sng">
            <a:solidFill>
              <a:srgbClr val="7F7F7F"/>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46613" y="785041"/>
            <a:ext cx="8250900" cy="615300"/>
          </a:xfrm>
          <a:prstGeom prst="rect">
            <a:avLst/>
          </a:prstGeom>
          <a:noFill/>
          <a:ln>
            <a:noFill/>
          </a:ln>
        </p:spPr>
        <p:txBody>
          <a:bodyPr spcFirstLastPara="1" wrap="square" lIns="0" tIns="45725" rIns="91425" bIns="45725" anchor="t" anchorCtr="0">
            <a:noAutofit/>
          </a:bodyPr>
          <a:lstStyle/>
          <a:p>
            <a:pPr marL="0" marR="0" lvl="0" indent="0" algn="l" rtl="0">
              <a:spcBef>
                <a:spcPts val="0"/>
              </a:spcBef>
              <a:spcAft>
                <a:spcPts val="0"/>
              </a:spcAft>
              <a:buClr>
                <a:srgbClr val="60912B"/>
              </a:buClr>
              <a:buFont typeface="Calibri"/>
              <a:buNone/>
            </a:pPr>
            <a:r>
              <a:rPr lang="en" sz="1700" b="1">
                <a:solidFill>
                  <a:srgbClr val="E66A00"/>
                </a:solidFill>
                <a:latin typeface="Calibri"/>
                <a:ea typeface="Calibri"/>
                <a:cs typeface="Calibri"/>
                <a:sym typeface="Calibri"/>
              </a:rPr>
              <a:t>Test doubles</a:t>
            </a:r>
            <a:endParaRPr sz="1600" b="1" i="0" u="none" strike="noStrike" cap="none">
              <a:solidFill>
                <a:srgbClr val="E66A00"/>
              </a:solidFill>
              <a:latin typeface="Calibri"/>
              <a:ea typeface="Calibri"/>
              <a:cs typeface="Calibri"/>
              <a:sym typeface="Calibri"/>
            </a:endParaRPr>
          </a:p>
        </p:txBody>
      </p:sp>
      <p:sp>
        <p:nvSpPr>
          <p:cNvPr id="122" name="Google Shape;122;p21"/>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endParaRPr sz="1200" b="0" i="0" u="none" strike="noStrike" cap="none">
              <a:solidFill>
                <a:srgbClr val="7F7F7F"/>
              </a:solidFill>
              <a:latin typeface="Calibri"/>
              <a:ea typeface="Calibri"/>
              <a:cs typeface="Calibri"/>
              <a:sym typeface="Calibri"/>
            </a:endParaRPr>
          </a:p>
        </p:txBody>
      </p:sp>
      <p:sp>
        <p:nvSpPr>
          <p:cNvPr id="123" name="Google Shape;123;p21"/>
          <p:cNvSpPr txBox="1">
            <a:spLocks noGrp="1"/>
          </p:cNvSpPr>
          <p:nvPr>
            <p:ph type="body" idx="1"/>
          </p:nvPr>
        </p:nvSpPr>
        <p:spPr>
          <a:xfrm>
            <a:off x="446600" y="1400300"/>
            <a:ext cx="8250900" cy="32538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removes external dependencies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creates known state</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focus test on a specific code path</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types:</a:t>
            </a:r>
            <a:endParaRPr sz="1800">
              <a:solidFill>
                <a:schemeClr val="dk1"/>
              </a:solidFill>
            </a:endParaRPr>
          </a:p>
        </p:txBody>
      </p:sp>
      <p:sp>
        <p:nvSpPr>
          <p:cNvPr id="124" name="Google Shape;124;p21"/>
          <p:cNvSpPr txBox="1">
            <a:spLocks noGrp="1"/>
          </p:cNvSpPr>
          <p:nvPr>
            <p:ph type="body" idx="1"/>
          </p:nvPr>
        </p:nvSpPr>
        <p:spPr>
          <a:xfrm>
            <a:off x="1005354" y="353176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Stubs</a:t>
            </a:r>
            <a:r>
              <a:rPr lang="en" sz="1800" dirty="0">
                <a:solidFill>
                  <a:schemeClr val="dk1"/>
                </a:solidFill>
              </a:rPr>
              <a:t>: provides canned or no answer to calls during the test</a:t>
            </a:r>
            <a:endParaRPr sz="1800" dirty="0">
              <a:solidFill>
                <a:schemeClr val="dk1"/>
              </a:solidFill>
            </a:endParaRPr>
          </a:p>
          <a:p>
            <a:pPr marL="0" lvl="0" indent="-25400" algn="l" rtl="0">
              <a:lnSpc>
                <a:spcPct val="115000"/>
              </a:lnSpc>
              <a:spcBef>
                <a:spcPts val="0"/>
              </a:spcBef>
              <a:spcAft>
                <a:spcPts val="0"/>
              </a:spcAft>
              <a:buClr>
                <a:srgbClr val="E66A00"/>
              </a:buClr>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Fakes</a:t>
            </a:r>
            <a:r>
              <a:rPr lang="en" sz="1800" dirty="0">
                <a:solidFill>
                  <a:schemeClr val="dk1"/>
                </a:solidFill>
              </a:rPr>
              <a:t>: working implementation with some shortcuts (not suitable for prod.)</a:t>
            </a:r>
            <a:endParaRPr sz="1800" dirty="0">
              <a:solidFill>
                <a:schemeClr val="dk1"/>
              </a:solidFill>
              <a:latin typeface="Arial"/>
              <a:ea typeface="Arial"/>
              <a:cs typeface="Arial"/>
              <a:sym typeface="Arial"/>
            </a:endParaRPr>
          </a:p>
          <a:p>
            <a:pPr marL="0" lvl="0" indent="-25400" algn="l" rtl="0">
              <a:lnSpc>
                <a:spcPct val="115000"/>
              </a:lnSpc>
              <a:spcBef>
                <a:spcPts val="0"/>
              </a:spcBef>
              <a:spcAft>
                <a:spcPts val="0"/>
              </a:spcAft>
              <a:buClr>
                <a:srgbClr val="E66A00"/>
              </a:buClr>
              <a:buSzPts val="1800"/>
              <a:buFont typeface="Noto Sans Symbols"/>
              <a:buChar char="▪"/>
            </a:pPr>
            <a:r>
              <a:rPr lang="en" sz="1800" dirty="0">
                <a:solidFill>
                  <a:schemeClr val="dk1"/>
                </a:solidFill>
                <a:latin typeface="Arial"/>
                <a:ea typeface="Arial"/>
                <a:cs typeface="Arial"/>
                <a:sym typeface="Arial"/>
              </a:rPr>
              <a:t>  </a:t>
            </a:r>
            <a:r>
              <a:rPr lang="en" sz="1800" b="1" dirty="0">
                <a:solidFill>
                  <a:schemeClr val="dk1"/>
                </a:solidFill>
              </a:rPr>
              <a:t>Mocks</a:t>
            </a:r>
            <a:r>
              <a:rPr lang="en" sz="1800" dirty="0">
                <a:solidFill>
                  <a:schemeClr val="dk1"/>
                </a:solidFill>
              </a:rPr>
              <a:t>: objects pre-programmed with expectations what can be verified</a:t>
            </a:r>
            <a:endParaRPr sz="1800"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31" name="Google Shape;131;p22"/>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Unit tests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Integration tests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Functional/Acceptance tests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Performance tests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Regression tests</a:t>
            </a:r>
            <a:endParaRPr sz="1800">
              <a:solidFill>
                <a:schemeClr val="dk1"/>
              </a:solidFill>
            </a:endParaRPr>
          </a:p>
          <a:p>
            <a:pPr marL="0" lvl="0" indent="-25400" algn="l" rtl="0">
              <a:lnSpc>
                <a:spcPct val="200000"/>
              </a:lnSpc>
              <a:spcBef>
                <a:spcPts val="0"/>
              </a:spcBef>
              <a:spcAft>
                <a:spcPts val="0"/>
              </a:spcAft>
              <a:buClr>
                <a:srgbClr val="E66A00"/>
              </a:buClr>
              <a:buSzPts val="1800"/>
              <a:buFont typeface="Noto Sans Symbols"/>
              <a:buChar char="▪"/>
            </a:pPr>
            <a:r>
              <a:rPr lang="en" sz="1800">
                <a:solidFill>
                  <a:schemeClr val="dk1"/>
                </a:solidFill>
              </a:rPr>
              <a:t>  Manual tests</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body" idx="2"/>
          </p:nvPr>
        </p:nvSpPr>
        <p:spPr>
          <a:xfrm>
            <a:off x="446612" y="508203"/>
            <a:ext cx="8250900" cy="276900"/>
          </a:xfrm>
          <a:prstGeom prst="rect">
            <a:avLst/>
          </a:prstGeom>
          <a:noFill/>
          <a:ln>
            <a:noFill/>
          </a:ln>
        </p:spPr>
        <p:txBody>
          <a:bodyPr spcFirstLastPara="1" wrap="square" lIns="0" tIns="39075" rIns="78200" bIns="39075" anchor="t" anchorCtr="0">
            <a:noAutofit/>
          </a:bodyPr>
          <a:lstStyle/>
          <a:p>
            <a:pPr marL="0" marR="0" lvl="0" indent="0" algn="l" rtl="0">
              <a:spcBef>
                <a:spcPts val="0"/>
              </a:spcBef>
              <a:spcAft>
                <a:spcPts val="1600"/>
              </a:spcAft>
              <a:buClr>
                <a:srgbClr val="7F7F7F"/>
              </a:buClr>
              <a:buFont typeface="Arial"/>
              <a:buNone/>
            </a:pPr>
            <a:r>
              <a:rPr lang="en" sz="1400" b="1">
                <a:latin typeface="Calibri"/>
                <a:ea typeface="Calibri"/>
                <a:cs typeface="Calibri"/>
                <a:sym typeface="Calibri"/>
              </a:rPr>
              <a:t>Types of testing</a:t>
            </a:r>
            <a:endParaRPr sz="1400" b="1" i="0" u="none" strike="noStrike" cap="none">
              <a:solidFill>
                <a:srgbClr val="FFFF00"/>
              </a:solidFill>
              <a:latin typeface="Calibri"/>
              <a:ea typeface="Calibri"/>
              <a:cs typeface="Calibri"/>
              <a:sym typeface="Calibri"/>
            </a:endParaRPr>
          </a:p>
        </p:txBody>
      </p:sp>
      <p:sp>
        <p:nvSpPr>
          <p:cNvPr id="138" name="Google Shape;138;p23"/>
          <p:cNvSpPr txBox="1">
            <a:spLocks noGrp="1"/>
          </p:cNvSpPr>
          <p:nvPr>
            <p:ph type="body" idx="1"/>
          </p:nvPr>
        </p:nvSpPr>
        <p:spPr>
          <a:xfrm>
            <a:off x="446600" y="980375"/>
            <a:ext cx="8250900" cy="3897600"/>
          </a:xfrm>
          <a:prstGeom prst="rect">
            <a:avLst/>
          </a:prstGeom>
          <a:noFill/>
          <a:ln>
            <a:noFill/>
          </a:ln>
        </p:spPr>
        <p:txBody>
          <a:bodyPr spcFirstLastPara="1" wrap="square" lIns="0" tIns="45725" rIns="91425" bIns="45725" anchor="t" anchorCtr="0">
            <a:noAutofit/>
          </a:bodyPr>
          <a:lstStyle/>
          <a:p>
            <a:pPr marL="0" lvl="0" indent="-25400" algn="l" rtl="0">
              <a:lnSpc>
                <a:spcPct val="180000"/>
              </a:lnSpc>
              <a:spcBef>
                <a:spcPts val="0"/>
              </a:spcBef>
              <a:spcAft>
                <a:spcPts val="0"/>
              </a:spcAft>
              <a:buClr>
                <a:srgbClr val="E66A00"/>
              </a:buClr>
              <a:buSzPts val="1800"/>
              <a:buFont typeface="Noto Sans Symbols"/>
              <a:buChar char="▪"/>
            </a:pPr>
            <a:r>
              <a:rPr lang="en" sz="1800">
                <a:solidFill>
                  <a:schemeClr val="dk1"/>
                </a:solidFill>
              </a:rPr>
              <a:t>  Unit tests</a:t>
            </a:r>
            <a:endParaRPr sz="1800">
              <a:solidFill>
                <a:schemeClr val="dk1"/>
              </a:solidFill>
            </a:endParaRPr>
          </a:p>
        </p:txBody>
      </p:sp>
      <p:sp>
        <p:nvSpPr>
          <p:cNvPr id="139" name="Google Shape;139;p23"/>
          <p:cNvSpPr txBox="1">
            <a:spLocks noGrp="1"/>
          </p:cNvSpPr>
          <p:nvPr>
            <p:ph type="body" idx="1"/>
          </p:nvPr>
        </p:nvSpPr>
        <p:spPr>
          <a:xfrm>
            <a:off x="1005354" y="1337900"/>
            <a:ext cx="7862400" cy="1893900"/>
          </a:xfrm>
          <a:prstGeom prst="rect">
            <a:avLst/>
          </a:prstGeom>
          <a:noFill/>
          <a:ln>
            <a:noFill/>
          </a:ln>
        </p:spPr>
        <p:txBody>
          <a:bodyPr spcFirstLastPara="1" wrap="square" lIns="0" tIns="45725" rIns="91425" bIns="45725" anchor="t" anchorCtr="0">
            <a:noAutofit/>
          </a:bodyPr>
          <a:lstStyle/>
          <a:p>
            <a:pPr marL="0" lvl="0" indent="-25400" algn="l" rtl="0">
              <a:lnSpc>
                <a:spcPct val="115000"/>
              </a:lnSpc>
              <a:spcBef>
                <a:spcPts val="0"/>
              </a:spcBef>
              <a:spcAft>
                <a:spcPts val="0"/>
              </a:spcAft>
              <a:buClr>
                <a:srgbClr val="E66A00"/>
              </a:buClr>
              <a:buSzPts val="1800"/>
              <a:buFont typeface="Noto Sans Symbols"/>
              <a:buChar char="▪"/>
            </a:pPr>
            <a:r>
              <a:rPr lang="en" sz="1800">
                <a:solidFill>
                  <a:schemeClr val="dk1"/>
                </a:solidFill>
              </a:rPr>
              <a:t>  shows that individual parts works correctly in isolation</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testing smallest unit of functionality</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fast and reliable</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everything should be done in memory (network, file system, database)</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any dependency that is hard to understand, initialise or manipulate</a:t>
            </a:r>
            <a:endParaRPr sz="1800">
              <a:solidFill>
                <a:schemeClr val="dk1"/>
              </a:solidFill>
            </a:endParaRPr>
          </a:p>
          <a:p>
            <a:pPr marL="0" lvl="0" indent="0" algn="l" rtl="0">
              <a:lnSpc>
                <a:spcPct val="115000"/>
              </a:lnSpc>
              <a:spcBef>
                <a:spcPts val="0"/>
              </a:spcBef>
              <a:spcAft>
                <a:spcPts val="0"/>
              </a:spcAft>
              <a:buNone/>
            </a:pPr>
            <a:r>
              <a:rPr lang="en" sz="1800">
                <a:solidFill>
                  <a:schemeClr val="dk1"/>
                </a:solidFill>
              </a:rPr>
              <a:t>    should be stubbed or mocked</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cover most of your codebase</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use for development and refactoring</a:t>
            </a:r>
            <a:endParaRPr sz="1800">
              <a:solidFill>
                <a:schemeClr val="dk1"/>
              </a:solidFill>
            </a:endParaRPr>
          </a:p>
          <a:p>
            <a:pPr marL="0" lvl="0" indent="-25400" algn="l" rtl="0">
              <a:lnSpc>
                <a:spcPct val="115000"/>
              </a:lnSpc>
              <a:spcBef>
                <a:spcPts val="0"/>
              </a:spcBef>
              <a:spcAft>
                <a:spcPts val="0"/>
              </a:spcAft>
              <a:buClr>
                <a:srgbClr val="E66A00"/>
              </a:buClr>
              <a:buSzPts val="1800"/>
              <a:buFont typeface="Calibri"/>
              <a:buChar char="▪"/>
            </a:pPr>
            <a:r>
              <a:rPr lang="en" sz="1800">
                <a:solidFill>
                  <a:schemeClr val="dk1"/>
                </a:solidFill>
              </a:rPr>
              <a:t>  living documentation</a:t>
            </a:r>
            <a:endParaRPr sz="1800">
              <a:solidFill>
                <a:schemeClr val="dk1"/>
              </a:solidFill>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3777</Words>
  <Application>Microsoft Office PowerPoint</Application>
  <PresentationFormat>On-screen Show (16:9)</PresentationFormat>
  <Paragraphs>558</Paragraphs>
  <Slides>68</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Noto Sans Symbols</vt:lpstr>
      <vt:lpstr>Times New Roman</vt:lpstr>
      <vt:lpstr>Roboto</vt:lpstr>
      <vt:lpstr>Merriweather</vt:lpstr>
      <vt:lpstr>Courier New</vt:lpstr>
      <vt:lpstr>Caveat</vt:lpstr>
      <vt:lpstr>Paradigm</vt:lpstr>
      <vt:lpstr>PowerPoint Presentation</vt:lpstr>
      <vt:lpstr>Contents</vt:lpstr>
      <vt:lpstr>Introduction to software testing</vt:lpstr>
      <vt:lpstr>PowerPoint Presentation</vt:lpstr>
      <vt:lpstr>PowerPoint Presentation</vt:lpstr>
      <vt:lpstr>PowerPoint Presentation</vt:lpstr>
      <vt:lpstr>Test doubles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pyramid</vt:lpstr>
      <vt:lpstr>Bad tests are only slightly better than NO tests</vt:lpstr>
      <vt:lpstr>PowerPoint Presentation</vt:lpstr>
      <vt:lpstr>PowerPoint Presentation</vt:lpstr>
      <vt:lpstr>PowerPoint Presentation</vt:lpstr>
      <vt:lpstr>Smells</vt:lpstr>
      <vt:lpstr>Smells</vt:lpstr>
      <vt:lpstr>Don’t let your software rot!</vt:lpstr>
      <vt:lpstr>PowerPoint Presentation</vt:lpstr>
      <vt:lpstr>PowerPoint Presentation</vt:lpstr>
      <vt:lpstr>Problems with test-last approach:</vt:lpstr>
      <vt:lpstr>Legacy code is:</vt:lpstr>
      <vt:lpstr>PowerPoint Presentation</vt:lpstr>
      <vt:lpstr>PowerPoint Presentation</vt:lpstr>
      <vt:lpstr>PowerPoint Presentation</vt:lpstr>
      <vt:lpstr>How to write good tests</vt:lpstr>
      <vt:lpstr>How to write good tests</vt:lpstr>
      <vt:lpstr>PowerPoint Presentation</vt:lpstr>
      <vt:lpstr>How to write good tests</vt:lpstr>
      <vt:lpstr>PowerPoint Presentation</vt:lpstr>
      <vt:lpstr>What is Test-Driven Development?</vt:lpstr>
      <vt:lpstr>What is Test-Driven Development?</vt:lpstr>
      <vt:lpstr>What is Test-Driven Development?</vt:lpstr>
      <vt:lpstr>PowerPoint Presentation</vt:lpstr>
      <vt:lpstr>The Three Laws of TDD</vt:lpstr>
      <vt:lpstr>Why TDD is important? Why does it work?</vt:lpstr>
      <vt:lpstr>Advantages and results</vt:lpstr>
      <vt:lpstr>Advantages and results (regarding to code quality)</vt:lpstr>
      <vt:lpstr>Top 5 excuses for not unit testing / TDD</vt:lpstr>
      <vt:lpstr>PowerPoint Presentation</vt:lpstr>
      <vt:lpstr>PowerPoint Presentation</vt:lpstr>
      <vt:lpstr>PowerPoint Presentation</vt:lpstr>
      <vt:lpstr>PowerPoint Presentation</vt:lpstr>
      <vt:lpstr>PowerPoint Presentation</vt:lpstr>
      <vt:lpstr>PowerPoint Presentation</vt:lpstr>
      <vt:lpstr>Top 5 excuses for not unit testing / TDD</vt:lpstr>
      <vt:lpstr>PowerPoint Presentation</vt:lpstr>
      <vt:lpstr>TDD challenges:</vt:lpstr>
      <vt:lpstr>How to learn?</vt:lpstr>
      <vt:lpstr>Acceptance Test-Driven Development</vt:lpstr>
      <vt:lpstr>PowerPoint Presentation</vt:lpstr>
      <vt:lpstr>Continuous Integration</vt:lpstr>
      <vt:lpstr>PowerPoint Presentation</vt:lpstr>
      <vt:lpstr>eXtreme Programming</vt:lpstr>
      <vt:lpstr>eXtreme Programming </vt:lpstr>
      <vt:lpstr>XP is about </vt:lpstr>
      <vt:lpstr>PowerPoint Presentation</vt:lpstr>
      <vt:lpstr>PowerPoint Presentation</vt:lpstr>
      <vt:lpstr>PowerPoint Presentation</vt:lpstr>
      <vt:lpstr>PowerPoint Presentation</vt:lpstr>
      <vt:lpstr>Resources</vt:lpstr>
      <vt:lpstr>Ease your life with T.D.D.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Domahidi Zoltán</cp:lastModifiedBy>
  <cp:revision>2</cp:revision>
  <dcterms:modified xsi:type="dcterms:W3CDTF">2019-01-20T14:11:07Z</dcterms:modified>
</cp:coreProperties>
</file>